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2"/>
  </p:notesMasterIdLst>
  <p:sldIdLst>
    <p:sldId id="499" r:id="rId2"/>
    <p:sldId id="443" r:id="rId3"/>
    <p:sldId id="444" r:id="rId4"/>
    <p:sldId id="481" r:id="rId5"/>
    <p:sldId id="482" r:id="rId6"/>
    <p:sldId id="445" r:id="rId7"/>
    <p:sldId id="446" r:id="rId8"/>
    <p:sldId id="447" r:id="rId9"/>
    <p:sldId id="448" r:id="rId10"/>
    <p:sldId id="477" r:id="rId11"/>
    <p:sldId id="478" r:id="rId12"/>
    <p:sldId id="479" r:id="rId13"/>
    <p:sldId id="480" r:id="rId14"/>
    <p:sldId id="449" r:id="rId15"/>
    <p:sldId id="450" r:id="rId16"/>
    <p:sldId id="451" r:id="rId17"/>
    <p:sldId id="500" r:id="rId18"/>
    <p:sldId id="501" r:id="rId19"/>
    <p:sldId id="453" r:id="rId20"/>
    <p:sldId id="452" r:id="rId21"/>
    <p:sldId id="455" r:id="rId22"/>
    <p:sldId id="504" r:id="rId23"/>
    <p:sldId id="456" r:id="rId24"/>
    <p:sldId id="505" r:id="rId25"/>
    <p:sldId id="457" r:id="rId26"/>
    <p:sldId id="458" r:id="rId27"/>
    <p:sldId id="459" r:id="rId28"/>
    <p:sldId id="460" r:id="rId29"/>
    <p:sldId id="502" r:id="rId30"/>
    <p:sldId id="506" r:id="rId31"/>
    <p:sldId id="483" r:id="rId32"/>
    <p:sldId id="484" r:id="rId33"/>
    <p:sldId id="485" r:id="rId34"/>
    <p:sldId id="486" r:id="rId35"/>
    <p:sldId id="487" r:id="rId36"/>
    <p:sldId id="488" r:id="rId37"/>
    <p:sldId id="489" r:id="rId38"/>
    <p:sldId id="490" r:id="rId39"/>
    <p:sldId id="491" r:id="rId40"/>
    <p:sldId id="492" r:id="rId41"/>
    <p:sldId id="493" r:id="rId42"/>
    <p:sldId id="494" r:id="rId43"/>
    <p:sldId id="495" r:id="rId44"/>
    <p:sldId id="496" r:id="rId45"/>
    <p:sldId id="497" r:id="rId46"/>
    <p:sldId id="498" r:id="rId47"/>
    <p:sldId id="461" r:id="rId48"/>
    <p:sldId id="462" r:id="rId49"/>
    <p:sldId id="463" r:id="rId50"/>
    <p:sldId id="464" r:id="rId51"/>
    <p:sldId id="465" r:id="rId52"/>
    <p:sldId id="471" r:id="rId53"/>
    <p:sldId id="472" r:id="rId54"/>
    <p:sldId id="466" r:id="rId55"/>
    <p:sldId id="467" r:id="rId56"/>
    <p:sldId id="468" r:id="rId57"/>
    <p:sldId id="469" r:id="rId58"/>
    <p:sldId id="470" r:id="rId59"/>
    <p:sldId id="473" r:id="rId60"/>
    <p:sldId id="476" r:id="rId6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2E04"/>
    <a:srgbClr val="305480"/>
    <a:srgbClr val="F3F7FB"/>
    <a:srgbClr val="F0F5FA"/>
    <a:srgbClr val="FFCC66"/>
    <a:srgbClr val="F6C7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D1F85F-6F2D-7C86-D6BE-D8FFD6061331}" v="91" dt="2023-09-22T02:53:10.423"/>
    <p1510:client id="{B70191BA-E8DB-E965-966D-417DACD9B496}" v="101" dt="2023-09-21T19:05:05.6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84672" autoAdjust="0"/>
  </p:normalViewPr>
  <p:slideViewPr>
    <p:cSldViewPr snapToGrid="0">
      <p:cViewPr varScale="1">
        <p:scale>
          <a:sx n="62" d="100"/>
          <a:sy n="62" d="100"/>
        </p:scale>
        <p:origin x="2028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PMF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pdf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Sheet1!$A$2:$A$8</c:f>
              <c:numCache>
                <c:formatCode>General</c:formatCode>
                <c:ptCount val="7"/>
                <c:pt idx="0">
                  <c:v>0.04</c:v>
                </c:pt>
                <c:pt idx="1">
                  <c:v>0.08</c:v>
                </c:pt>
                <c:pt idx="2">
                  <c:v>0.32</c:v>
                </c:pt>
                <c:pt idx="3">
                  <c:v>0.4</c:v>
                </c:pt>
                <c:pt idx="4">
                  <c:v>0.08</c:v>
                </c:pt>
                <c:pt idx="5">
                  <c:v>0.04</c:v>
                </c:pt>
                <c:pt idx="6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6A-49A8-90AE-88E18D4930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127248352"/>
        <c:axId val="-1127247264"/>
      </c:barChart>
      <c:catAx>
        <c:axId val="-1127248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27247264"/>
        <c:crosses val="autoZero"/>
        <c:auto val="1"/>
        <c:lblAlgn val="ctr"/>
        <c:lblOffset val="100"/>
        <c:noMultiLvlLbl val="0"/>
      </c:catAx>
      <c:valAx>
        <c:axId val="-1127247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27248352"/>
        <c:crosses val="autoZero"/>
        <c:crossBetween val="between"/>
      </c:valAx>
      <c:spPr>
        <a:noFill/>
        <a:ln>
          <a:solidFill>
            <a:schemeClr val="tx2"/>
          </a:solidFill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CDF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val>
            <c:numRef>
              <c:f>Sheet1!$A$2:$A$8</c:f>
              <c:numCache>
                <c:formatCode>General</c:formatCode>
                <c:ptCount val="7"/>
                <c:pt idx="0">
                  <c:v>0.04</c:v>
                </c:pt>
                <c:pt idx="1">
                  <c:v>0.12</c:v>
                </c:pt>
                <c:pt idx="2">
                  <c:v>0.44</c:v>
                </c:pt>
                <c:pt idx="3">
                  <c:v>0.84</c:v>
                </c:pt>
                <c:pt idx="4">
                  <c:v>0.92</c:v>
                </c:pt>
                <c:pt idx="5">
                  <c:v>0.96</c:v>
                </c:pt>
                <c:pt idx="6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D6D-4D47-9EE3-290E595EF3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062610496"/>
        <c:axId val="-1062598528"/>
      </c:lineChart>
      <c:catAx>
        <c:axId val="-106261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62598528"/>
        <c:crosses val="autoZero"/>
        <c:auto val="1"/>
        <c:lblAlgn val="ctr"/>
        <c:lblOffset val="100"/>
        <c:noMultiLvlLbl val="0"/>
      </c:catAx>
      <c:valAx>
        <c:axId val="-1062598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62610496"/>
        <c:crosses val="autoZero"/>
        <c:crossBetween val="between"/>
      </c:valAx>
      <c:spPr>
        <a:noFill/>
        <a:ln>
          <a:solidFill>
            <a:schemeClr val="tx2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PMF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pdf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Sheet1!$A$2:$A$8</c:f>
              <c:numCache>
                <c:formatCode>General</c:formatCode>
                <c:ptCount val="7"/>
                <c:pt idx="0">
                  <c:v>0.04</c:v>
                </c:pt>
                <c:pt idx="1">
                  <c:v>0.08</c:v>
                </c:pt>
                <c:pt idx="2">
                  <c:v>0.32</c:v>
                </c:pt>
                <c:pt idx="3">
                  <c:v>0.4</c:v>
                </c:pt>
                <c:pt idx="4">
                  <c:v>0.08</c:v>
                </c:pt>
                <c:pt idx="5">
                  <c:v>0.04</c:v>
                </c:pt>
                <c:pt idx="6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6A-49A8-90AE-88E18D4930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062608320"/>
        <c:axId val="-1062607776"/>
      </c:barChart>
      <c:catAx>
        <c:axId val="-1062608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62607776"/>
        <c:crosses val="autoZero"/>
        <c:auto val="1"/>
        <c:lblAlgn val="ctr"/>
        <c:lblOffset val="100"/>
        <c:noMultiLvlLbl val="0"/>
      </c:catAx>
      <c:valAx>
        <c:axId val="-1062607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62608320"/>
        <c:crosses val="autoZero"/>
        <c:crossBetween val="between"/>
      </c:valAx>
      <c:spPr>
        <a:noFill/>
        <a:ln>
          <a:solidFill>
            <a:schemeClr val="tx2"/>
          </a:solidFill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3781D6A-7307-4F5D-85B8-8387CB4F5B2D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B1E55AE-B22F-41EA-929D-7BC87D8CA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04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E55AE-B22F-41EA-929D-7BC87D8CAFA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74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 txBox="1">
            <a:spLocks noGrp="1" noChangeArrowheads="1"/>
          </p:cNvSpPr>
          <p:nvPr/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/>
            <a:fld id="{DD3AA339-8974-4B2D-8F87-769BC0649ECE}" type="slidenum">
              <a:rPr lang="en-US" sz="1300"/>
              <a:pPr algn="r"/>
              <a:t>27</a:t>
            </a:fld>
            <a:endParaRPr lang="en-US" sz="1300"/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30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 txBox="1">
            <a:spLocks noGrp="1" noChangeArrowheads="1"/>
          </p:cNvSpPr>
          <p:nvPr/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/>
            <a:fld id="{0C31BC36-CB1A-41BA-8469-A6EABBDE6340}" type="slidenum">
              <a:rPr lang="en-US" sz="1300"/>
              <a:pPr algn="r"/>
              <a:t>28</a:t>
            </a:fld>
            <a:endParaRPr lang="en-US" sz="1300"/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13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 txBox="1">
            <a:spLocks noGrp="1" noChangeArrowheads="1"/>
          </p:cNvSpPr>
          <p:nvPr/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/>
            <a:fld id="{0C31BC36-CB1A-41BA-8469-A6EABBDE6340}" type="slidenum">
              <a:rPr lang="en-US" sz="1300"/>
              <a:pPr algn="r"/>
              <a:t>29</a:t>
            </a:fld>
            <a:endParaRPr lang="en-US" sz="1300"/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82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FAE1F-83F7-4E41-AB54-2E7F76A267C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47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FAE1F-83F7-4E41-AB54-2E7F76A267C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48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FAE1F-83F7-4E41-AB54-2E7F76A267C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12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FAE1F-83F7-4E41-AB54-2E7F76A267C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10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FAE1F-83F7-4E41-AB54-2E7F76A267C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19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FAE1F-83F7-4E41-AB54-2E7F76A267C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96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FAE1F-83F7-4E41-AB54-2E7F76A267C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487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E55AE-B22F-41EA-929D-7BC87D8CAFA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FAE1F-83F7-4E41-AB54-2E7F76A267C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70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FAE1F-83F7-4E41-AB54-2E7F76A267C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12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FAE1F-83F7-4E41-AB54-2E7F76A267C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043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FAE1F-83F7-4E41-AB54-2E7F76A267C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55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FAE1F-83F7-4E41-AB54-2E7F76A267C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39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FAE1F-83F7-4E41-AB54-2E7F76A267C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351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FAE1F-83F7-4E41-AB54-2E7F76A267C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60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FAE1F-83F7-4E41-AB54-2E7F76A267C1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648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FAE1F-83F7-4E41-AB54-2E7F76A267C1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212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FAE1F-83F7-4E41-AB54-2E7F76A267C1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33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The contents</a:t>
            </a:r>
            <a:r>
              <a:rPr lang="en-US" baseline="0"/>
              <a:t> of my presentation are ...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E55AE-B22F-41EA-929D-7BC87D8CAFA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896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FAE1F-83F7-4E41-AB54-2E7F76A267C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69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 txBox="1">
            <a:spLocks noGrp="1" noChangeArrowheads="1"/>
          </p:cNvSpPr>
          <p:nvPr/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/>
            <a:fld id="{3E357EA1-CCF0-4E7F-ADD7-3EB03D725538}" type="slidenum">
              <a:rPr lang="en-US" sz="1300"/>
              <a:pPr algn="r"/>
              <a:t>48</a:t>
            </a:fld>
            <a:endParaRPr lang="en-US" sz="1300"/>
          </a:p>
        </p:txBody>
      </p:sp>
      <p:sp>
        <p:nvSpPr>
          <p:cNvPr id="233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076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 txBox="1">
            <a:spLocks noGrp="1" noChangeArrowheads="1"/>
          </p:cNvSpPr>
          <p:nvPr/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/>
            <a:fld id="{DAA83B9F-5E16-45D7-87D8-3EB001C61701}" type="slidenum">
              <a:rPr lang="en-US" sz="1300"/>
              <a:pPr algn="r"/>
              <a:t>49</a:t>
            </a:fld>
            <a:endParaRPr lang="en-US" sz="1300"/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625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FAE1F-83F7-4E41-AB54-2E7F76A267C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780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 txBox="1">
            <a:spLocks noGrp="1" noChangeArrowheads="1"/>
          </p:cNvSpPr>
          <p:nvPr/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/>
            <a:fld id="{1DDA043F-3B23-4641-9D84-5F23EF772857}" type="slidenum">
              <a:rPr lang="en-US" sz="1300"/>
              <a:pPr algn="r"/>
              <a:t>52</a:t>
            </a:fld>
            <a:endParaRPr lang="en-US" sz="1300"/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15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 txBox="1">
            <a:spLocks noGrp="1" noChangeArrowheads="1"/>
          </p:cNvSpPr>
          <p:nvPr/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/>
            <a:fld id="{03FE09C3-84A6-4637-9148-53AA5CFD7DF9}" type="slidenum">
              <a:rPr lang="en-US" sz="1300"/>
              <a:pPr algn="r"/>
              <a:t>53</a:t>
            </a:fld>
            <a:endParaRPr lang="en-US" sz="1300"/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492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 txBox="1">
            <a:spLocks noGrp="1" noChangeArrowheads="1"/>
          </p:cNvSpPr>
          <p:nvPr/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/>
            <a:fld id="{35390727-D0EC-4339-BF35-B317E882841A}" type="slidenum">
              <a:rPr lang="en-US" sz="1300"/>
              <a:pPr algn="r"/>
              <a:t>54</a:t>
            </a:fld>
            <a:endParaRPr lang="en-US" sz="1300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41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 txBox="1">
            <a:spLocks noGrp="1" noChangeArrowheads="1"/>
          </p:cNvSpPr>
          <p:nvPr/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/>
            <a:fld id="{19ED9F6F-AA92-424E-A424-A33BDC8F7272}" type="slidenum">
              <a:rPr lang="en-US" sz="1300"/>
              <a:pPr algn="r"/>
              <a:t>55</a:t>
            </a:fld>
            <a:endParaRPr lang="en-US" sz="1300"/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165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 txBox="1">
            <a:spLocks noGrp="1" noChangeArrowheads="1"/>
          </p:cNvSpPr>
          <p:nvPr/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/>
            <a:fld id="{613C27D0-7AF7-443A-8C18-EBEC71078EC5}" type="slidenum">
              <a:rPr lang="en-US" sz="1300"/>
              <a:pPr algn="r"/>
              <a:t>56</a:t>
            </a:fld>
            <a:endParaRPr lang="en-US" sz="1300"/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50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 txBox="1">
            <a:spLocks noGrp="1" noChangeArrowheads="1"/>
          </p:cNvSpPr>
          <p:nvPr/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/>
            <a:fld id="{F247972A-2496-4B1E-9541-955C16F02449}" type="slidenum">
              <a:rPr lang="en-US" sz="1300"/>
              <a:pPr algn="r"/>
              <a:t>57</a:t>
            </a:fld>
            <a:endParaRPr lang="en-US" sz="1300"/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59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 txBox="1">
            <a:spLocks noGrp="1" noChangeArrowheads="1"/>
          </p:cNvSpPr>
          <p:nvPr/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/>
            <a:fld id="{D6A1F286-C767-46BC-8503-73E7C9C298D0}" type="slidenum">
              <a:rPr lang="en-US" sz="1300"/>
              <a:pPr algn="r"/>
              <a:t>6</a:t>
            </a:fld>
            <a:endParaRPr lang="en-US" sz="1300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069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 txBox="1">
            <a:spLocks noGrp="1" noChangeArrowheads="1"/>
          </p:cNvSpPr>
          <p:nvPr/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/>
            <a:fld id="{7F10A26A-4286-4EDE-85F8-BE6A039F63B7}" type="slidenum">
              <a:rPr lang="en-US" sz="1300"/>
              <a:pPr algn="r"/>
              <a:t>58</a:t>
            </a:fld>
            <a:endParaRPr lang="en-US" sz="1300"/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467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 txBox="1">
            <a:spLocks noGrp="1" noChangeArrowheads="1"/>
          </p:cNvSpPr>
          <p:nvPr/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/>
            <a:fld id="{D79DBF7A-96CD-4600-B42B-814A644B0D9A}" type="slidenum">
              <a:rPr lang="en-US" sz="1300"/>
              <a:pPr algn="r"/>
              <a:t>59</a:t>
            </a:fld>
            <a:endParaRPr lang="en-US" sz="1300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894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E55AE-B22F-41EA-929D-7BC87D8CAFA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7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 txBox="1">
            <a:spLocks noGrp="1" noChangeArrowheads="1"/>
          </p:cNvSpPr>
          <p:nvPr/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/>
            <a:fld id="{D79DBF7A-96CD-4600-B42B-814A644B0D9A}" type="slidenum">
              <a:rPr lang="en-US" sz="1300"/>
              <a:pPr algn="r"/>
              <a:t>7</a:t>
            </a:fld>
            <a:endParaRPr lang="en-US" sz="1300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87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 txBox="1">
            <a:spLocks noGrp="1" noChangeArrowheads="1"/>
          </p:cNvSpPr>
          <p:nvPr/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/>
            <a:fld id="{E2A1F1BF-24AF-4DA0-B0B0-171AD777D253}" type="slidenum">
              <a:rPr lang="en-US" sz="1300"/>
              <a:pPr algn="r"/>
              <a:t>8</a:t>
            </a:fld>
            <a:endParaRPr lang="en-US" sz="1300"/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8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 txBox="1">
            <a:spLocks noGrp="1" noChangeArrowheads="1"/>
          </p:cNvSpPr>
          <p:nvPr/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/>
            <a:fld id="{5567363C-19DA-485D-BEE5-F0DDD4F31420}" type="slidenum">
              <a:rPr lang="en-US" sz="1300"/>
              <a:pPr algn="r"/>
              <a:t>14</a:t>
            </a:fld>
            <a:endParaRPr lang="en-US" sz="1300"/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71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 txBox="1">
            <a:spLocks noGrp="1" noChangeArrowheads="1"/>
          </p:cNvSpPr>
          <p:nvPr/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/>
            <a:fld id="{609CAF95-89CE-4326-93CA-ED9D03364381}" type="slidenum">
              <a:rPr lang="en-US" sz="1300"/>
              <a:pPr algn="r"/>
              <a:t>15</a:t>
            </a:fld>
            <a:endParaRPr lang="en-US" sz="1300"/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74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/>
          <p:cNvSpPr txBox="1">
            <a:spLocks noGrp="1" noChangeArrowheads="1"/>
          </p:cNvSpPr>
          <p:nvPr/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/>
            <a:fld id="{F52E60EC-8DA8-4D83-9335-7F76E202C645}" type="slidenum">
              <a:rPr lang="en-US" sz="1300"/>
              <a:pPr algn="r"/>
              <a:t>26</a:t>
            </a:fld>
            <a:endParaRPr lang="en-US" sz="1300"/>
          </a:p>
        </p:txBody>
      </p:sp>
      <p:sp>
        <p:nvSpPr>
          <p:cNvPr id="214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4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75E6075-0ADB-4A0A-9DC2-A4EDC9A49608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Khawar Khurshid, 2012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7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A0849D-34D6-4E46-B72A-FCCA0715D5F1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Khawar Khurshid, 2012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90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A120461-E551-4327-9F6B-C7D51A18D087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Khawar Khurshid, 2012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97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2CE27CD-44CE-49C7-9298-8B2B29992154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Khawar Khurshid, 2012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54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8E63AB8-B26C-4EA0-A075-59DFE7818503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Khawar Khurshid, 2012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5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40D850-8582-4BF1-8FBA-602C1A6A9033}" type="datetime1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Khawar Khurshid, 2012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9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AA95E9-5FCD-4C83-BE6B-C134EA6B122F}" type="datetime1">
              <a:rPr lang="en-US" smtClean="0"/>
              <a:t>9/27/2023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Khawar Khurshid, 2012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23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9E8CFC-0F0A-4650-B010-EF500BEC2621}" type="datetime1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Khawar Khurshid, 2012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89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3799CBD-4303-4A2F-B21A-BE44923863B2}" type="datetime1">
              <a:rPr lang="en-US" smtClean="0"/>
              <a:t>9/27/2023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Khawar Khurshid, 2012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11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A64F23-30BF-49F6-BEAD-1334E736B997}" type="datetime1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Khawar Khurshid, 2012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47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326091E-29FC-49FC-917E-B8AC2F66018D}" type="datetime1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Khawar Khurshid, 2012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96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Khawar Khurshid, 2012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483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2F1BD-43F8-46BD-82CF-A8D039272C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9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.png"/><Relationship Id="rId4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460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0.png"/><Relationship Id="rId11" Type="http://schemas.openxmlformats.org/officeDocument/2006/relationships/image" Target="../media/image50.png"/><Relationship Id="rId5" Type="http://schemas.openxmlformats.org/officeDocument/2006/relationships/image" Target="../media/image440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0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1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png"/><Relationship Id="rId5" Type="http://schemas.openxmlformats.org/officeDocument/2006/relationships/image" Target="../media/image71.wmf"/><Relationship Id="rId4" Type="http://schemas.openxmlformats.org/officeDocument/2006/relationships/oleObject" Target="../embeddings/oleObject7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7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8.bin"/><Relationship Id="rId5" Type="http://schemas.microsoft.com/office/2007/relationships/hdphoto" Target="../media/hdphoto3.wdp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838200" y="3581400"/>
            <a:ext cx="7772400" cy="1905000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360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Digital Image Processing</a:t>
            </a:r>
            <a:r>
              <a:rPr lang="en-US" sz="400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400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</a:br>
            <a:endParaRPr lang="en-US" sz="2000">
              <a:solidFill>
                <a:srgbClr val="00206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13648" y="2514600"/>
            <a:ext cx="9157648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-13648" y="2632164"/>
            <a:ext cx="9157648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http://www.coeusol.com/wp-content/uploads/2011/11/20100403155040NUST_Pakistan_New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6" y="314325"/>
            <a:ext cx="1438274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2057400" y="152400"/>
            <a:ext cx="6934200" cy="1676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National University of Sciences and Technology (NUST)</a:t>
            </a:r>
          </a:p>
          <a:p>
            <a:pPr algn="l"/>
            <a:endParaRPr lang="en-US" sz="1500" b="1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2000" b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School of Electrical Engineering and Computer Science (SEECS)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971984" y="365761"/>
            <a:ext cx="7200900" cy="7194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Linear Contrast Stretching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847" y="3925124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chemeClr val="tx2"/>
                </a:solidFill>
              </a:rPr>
              <a:t>Original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129" y="1674408"/>
            <a:ext cx="2519519" cy="226420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Linear Contrast Stretch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064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971984" y="365761"/>
            <a:ext cx="7200900" cy="7194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Linear Contrast Stretching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847" y="3925124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chemeClr val="tx2"/>
                </a:solidFill>
              </a:rPr>
              <a:t>Original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129" y="1674408"/>
            <a:ext cx="2519519" cy="22642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5646" y="2183022"/>
            <a:ext cx="3221245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22958" y="4431031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chemeClr val="tx2"/>
                </a:solidFill>
              </a:rPr>
              <a:t>Histogram</a:t>
            </a:r>
            <a:endParaRPr lang="en-US" sz="1200" u="sng">
              <a:solidFill>
                <a:schemeClr val="tx2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Linear Contrast Stretch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804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971984" y="365761"/>
            <a:ext cx="7200900" cy="7194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Linear Contrast Stretching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847" y="3925124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chemeClr val="tx2"/>
                </a:solidFill>
              </a:rPr>
              <a:t>Original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129" y="1674408"/>
            <a:ext cx="2519519" cy="22642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5646" y="2183022"/>
            <a:ext cx="3221245" cy="228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1" t="18560" r="7295" b="2326"/>
          <a:stretch/>
        </p:blipFill>
        <p:spPr>
          <a:xfrm>
            <a:off x="5831344" y="3657363"/>
            <a:ext cx="320182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22958" y="4431031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chemeClr val="tx2"/>
                </a:solidFill>
              </a:rPr>
              <a:t>Histogram</a:t>
            </a:r>
            <a:endParaRPr lang="en-US" sz="1200" u="sng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40073" y="5943363"/>
            <a:ext cx="2584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>
                <a:solidFill>
                  <a:schemeClr val="tx2"/>
                </a:solidFill>
              </a:rPr>
              <a:t>Linear Contrast Stretching</a:t>
            </a:r>
            <a:endParaRPr lang="en-US" sz="1100" u="sng">
              <a:solidFill>
                <a:schemeClr val="tx2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4519" y="2364059"/>
            <a:ext cx="1692086" cy="178631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2924519" y="2364059"/>
            <a:ext cx="2765081" cy="1786318"/>
            <a:chOff x="2924519" y="2364059"/>
            <a:chExt cx="2765081" cy="1786318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2924519" y="2364059"/>
              <a:ext cx="1692086" cy="178631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616605" y="2364059"/>
              <a:ext cx="107299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Linear Contrast Stretch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465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00324 L 0.4059 0.2099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95" y="1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73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971984" y="365761"/>
            <a:ext cx="7200900" cy="7194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Linear Contrast Stretching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5832" y="4132949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chemeClr val="tx2"/>
                </a:solidFill>
              </a:rPr>
              <a:t>Original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114" y="1882233"/>
            <a:ext cx="2519519" cy="22642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1" t="18560" r="7295" b="2326"/>
          <a:stretch/>
        </p:blipFill>
        <p:spPr>
          <a:xfrm>
            <a:off x="2966996" y="3003442"/>
            <a:ext cx="3201820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5725" y="5289442"/>
            <a:ext cx="2584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>
                <a:solidFill>
                  <a:schemeClr val="tx2"/>
                </a:solidFill>
              </a:rPr>
              <a:t>Linear Contrast Stretching</a:t>
            </a:r>
            <a:endParaRPr lang="en-US" sz="1100" u="sng">
              <a:solidFill>
                <a:schemeClr val="tx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3180" y="3718361"/>
            <a:ext cx="2519519" cy="22574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68453" y="5975849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chemeClr val="tx2"/>
                </a:solidFill>
              </a:rPr>
              <a:t>Output Image</a:t>
            </a:r>
            <a:endParaRPr lang="en-US" sz="1200" u="sng">
              <a:solidFill>
                <a:schemeClr val="tx2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Linear Contrast Stretch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979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1027"/>
          <p:cNvSpPr>
            <a:spLocks noChangeArrowheads="1"/>
          </p:cNvSpPr>
          <p:nvPr/>
        </p:nvSpPr>
        <p:spPr bwMode="auto">
          <a:xfrm>
            <a:off x="381000" y="1295400"/>
            <a:ext cx="4191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4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Objective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000">
                <a:solidFill>
                  <a:srgbClr val="002060"/>
                </a:solidFill>
                <a:latin typeface="Comic Sans MS" pitchFamily="66" charset="0"/>
              </a:rPr>
              <a:t>Increase the dynamic range of the gray levels for low contrast images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2400">
                <a:solidFill>
                  <a:srgbClr val="002060"/>
                </a:solidFill>
                <a:latin typeface="Comic Sans MS" pitchFamily="66" charset="0"/>
              </a:rPr>
              <a:t>Rather than using a well defined mathematical function we can use arbitrary user-defined transforms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IE" sz="2400">
              <a:solidFill>
                <a:srgbClr val="002060"/>
              </a:solidFill>
              <a:latin typeface="Comic Sans MS" pitchFamily="66" charset="0"/>
            </a:endParaRP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400">
              <a:solidFill>
                <a:srgbClr val="002060"/>
              </a:solidFill>
              <a:latin typeface="Comic Sans MS" pitchFamily="66" charset="0"/>
            </a:endParaRPr>
          </a:p>
        </p:txBody>
      </p:sp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r="59018" b="49547"/>
          <a:stretch>
            <a:fillRect/>
          </a:stretch>
        </p:blipFill>
        <p:spPr bwMode="auto">
          <a:xfrm>
            <a:off x="4876800" y="1219200"/>
            <a:ext cx="4114800" cy="4076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7350" name="Rectangle 6"/>
          <p:cNvSpPr>
            <a:spLocks noChangeArrowheads="1"/>
          </p:cNvSpPr>
          <p:nvPr/>
        </p:nvSpPr>
        <p:spPr bwMode="auto">
          <a:xfrm>
            <a:off x="457200" y="5410200"/>
            <a:ext cx="8229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200">
                <a:solidFill>
                  <a:srgbClr val="002060"/>
                </a:solidFill>
                <a:latin typeface="Comic Sans MS" pitchFamily="66" charset="0"/>
              </a:rPr>
              <a:t>If </a:t>
            </a:r>
            <a:r>
              <a:rPr lang="en-US" sz="22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r</a:t>
            </a:r>
            <a:r>
              <a:rPr lang="en-US" sz="2200" baseline="-250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1</a:t>
            </a:r>
            <a:r>
              <a:rPr lang="en-US" sz="22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 = s</a:t>
            </a:r>
            <a:r>
              <a:rPr lang="en-US" sz="2200" baseline="-250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1 </a:t>
            </a:r>
            <a:r>
              <a:rPr lang="en-US" sz="22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&amp; r</a:t>
            </a:r>
            <a:r>
              <a:rPr lang="en-US" sz="2200" baseline="-250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2</a:t>
            </a:r>
            <a:r>
              <a:rPr lang="en-US" sz="22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 = s</a:t>
            </a:r>
            <a:r>
              <a:rPr lang="en-US" sz="2200" baseline="-250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2</a:t>
            </a:r>
            <a:r>
              <a:rPr lang="en-US" sz="2200">
                <a:solidFill>
                  <a:srgbClr val="002060"/>
                </a:solidFill>
                <a:latin typeface="Comic Sans MS" pitchFamily="66" charset="0"/>
              </a:rPr>
              <a:t>, no change in gray levels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200">
                <a:solidFill>
                  <a:srgbClr val="002060"/>
                </a:solidFill>
                <a:latin typeface="Comic Sans MS" pitchFamily="66" charset="0"/>
              </a:rPr>
              <a:t>If </a:t>
            </a:r>
            <a:r>
              <a:rPr lang="en-US" sz="22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r</a:t>
            </a:r>
            <a:r>
              <a:rPr lang="en-US" sz="2200" baseline="-250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1</a:t>
            </a:r>
            <a:r>
              <a:rPr lang="en-US" sz="22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 = r</a:t>
            </a:r>
            <a:r>
              <a:rPr lang="en-US" sz="2200" baseline="-250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2</a:t>
            </a:r>
            <a:r>
              <a:rPr lang="en-US" sz="22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, s</a:t>
            </a:r>
            <a:r>
              <a:rPr lang="en-US" sz="2200" baseline="-250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1</a:t>
            </a:r>
            <a:r>
              <a:rPr lang="en-US" sz="22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 = 0 &amp; s</a:t>
            </a:r>
            <a:r>
              <a:rPr lang="en-US" sz="2200" baseline="-250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2</a:t>
            </a:r>
            <a:r>
              <a:rPr lang="en-US" sz="22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 = L-1</a:t>
            </a:r>
            <a:r>
              <a:rPr lang="en-US" sz="2200">
                <a:solidFill>
                  <a:srgbClr val="002060"/>
                </a:solidFill>
                <a:latin typeface="Comic Sans MS" pitchFamily="66" charset="0"/>
              </a:rPr>
              <a:t>, then it is a threshold function. The resulting image is binary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Piece-wise Contrast Stretching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85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3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4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952499" y="1123950"/>
            <a:ext cx="7447713" cy="5680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Piece-wise Contrast Stretching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992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/>
              </a:rPr>
              <a:t>Intensity Level slicing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-10304" y="1417518"/>
            <a:ext cx="9039284" cy="5566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/>
              <a:buChar char="•"/>
            </a:pPr>
            <a:r>
              <a:rPr lang="en-US" sz="2800">
                <a:solidFill>
                  <a:schemeClr val="accent6">
                    <a:lumMod val="50000"/>
                  </a:schemeClr>
                </a:solidFill>
                <a:ea typeface="+mj-lt"/>
                <a:cs typeface="+mj-lt"/>
              </a:rPr>
              <a:t>This technique is used to highlight a specific range of gray levels in a given image. 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800">
                <a:solidFill>
                  <a:schemeClr val="accent6">
                    <a:lumMod val="50000"/>
                  </a:schemeClr>
                </a:solidFill>
                <a:ea typeface="+mj-lt"/>
                <a:cs typeface="+mj-lt"/>
              </a:rPr>
              <a:t>Similar to thresholding – Other levels can be suppressed or maintained – Useful for highlighting features in an image 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800">
                <a:solidFill>
                  <a:schemeClr val="accent6">
                    <a:lumMod val="50000"/>
                  </a:schemeClr>
                </a:solidFill>
                <a:ea typeface="+mj-lt"/>
                <a:cs typeface="+mj-lt"/>
              </a:rPr>
              <a:t>It can be implemented in several ways, but the two basic themes are:  One approach is to display a high value for all gray levels in the range of interest and a low value for all other gray levels. 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800">
                <a:solidFill>
                  <a:schemeClr val="accent6">
                    <a:lumMod val="50000"/>
                  </a:schemeClr>
                </a:solidFill>
                <a:ea typeface="+mj-lt"/>
                <a:cs typeface="+mj-lt"/>
              </a:rPr>
              <a:t>The second approach, based on the transformation brightens the desired range of gray levels but preserves gray levels unchanged.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029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/>
              </a:rPr>
              <a:t>Intensity level slicing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618081-0A32-7846-548D-1CD714208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17" y="1576004"/>
            <a:ext cx="8490548" cy="477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4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/>
              </a:rPr>
              <a:t>Intensity level slicing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 descr="A close-up of a person&amp;#39;s hand&#10;&#10;Description automatically generated">
            <a:extLst>
              <a:ext uri="{FF2B5EF4-FFF2-40B4-BE49-F238E27FC236}">
                <a16:creationId xmlns:a16="http://schemas.microsoft.com/office/drawing/2014/main" id="{1ED14E8F-4798-3C59-C73F-8F4CAAF2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55" y="1502039"/>
            <a:ext cx="8630728" cy="392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4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7" descr="chestct_clahe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678248" y="1752600"/>
            <a:ext cx="3856152" cy="3856152"/>
          </a:xfrm>
          <a:prstGeom prst="rect">
            <a:avLst/>
          </a:prstGeom>
          <a:noFill/>
          <a:ln/>
        </p:spPr>
      </p:pic>
      <p:pic>
        <p:nvPicPr>
          <p:cNvPr id="5" name="Picture 29" descr="chestct_raw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57200" y="1752600"/>
            <a:ext cx="3886200" cy="3886200"/>
          </a:xfrm>
          <a:prstGeom prst="rect">
            <a:avLst/>
          </a:prstGeom>
          <a:noFill/>
          <a:ln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/>
              </a:rPr>
              <a:t>Intensity level slicing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28600" y="5881688"/>
            <a:ext cx="8534400" cy="595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  <a:ea typeface="SimSun" pitchFamily="2" charset="-122"/>
              </a:rPr>
              <a:t>Intensity values corresponding to the Lungs is enhanced.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063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-13648" y="2244636"/>
            <a:ext cx="9157648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3648" y="2362200"/>
            <a:ext cx="9157648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8200" y="2752159"/>
            <a:ext cx="7315200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rgbClr val="002060"/>
                </a:solidFill>
                <a:latin typeface="Kristen ITC" pitchFamily="66" charset="0"/>
                <a:cs typeface="Times New Roman" pitchFamily="18" charset="0"/>
              </a:rPr>
              <a:t>Intensity Transformations</a:t>
            </a:r>
          </a:p>
          <a:p>
            <a:pPr algn="ctr"/>
            <a:endParaRPr lang="en-US" sz="2400" b="1">
              <a:solidFill>
                <a:srgbClr val="002060"/>
              </a:solidFill>
              <a:latin typeface="Kristen ITC" pitchFamily="66" charset="0"/>
              <a:cs typeface="Times New Roman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Kristen ITC" pitchFamily="66" charset="0"/>
                <a:cs typeface="Times New Roman" pitchFamily="18" charset="0"/>
              </a:rPr>
              <a:t>Look-up Tables</a:t>
            </a:r>
          </a:p>
          <a:p>
            <a:pPr algn="ctr">
              <a:spcAft>
                <a:spcPts val="600"/>
              </a:spcAft>
            </a:pP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Kristen ITC" pitchFamily="66" charset="0"/>
                <a:cs typeface="Times New Roman" pitchFamily="18" charset="0"/>
              </a:rPr>
              <a:t>Linear Contrast Stretch</a:t>
            </a:r>
          </a:p>
          <a:p>
            <a:pPr algn="ctr">
              <a:spcAft>
                <a:spcPts val="600"/>
              </a:spcAft>
            </a:pP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Kristen ITC" pitchFamily="66" charset="0"/>
                <a:cs typeface="Times New Roman" pitchFamily="18" charset="0"/>
              </a:rPr>
              <a:t>Piece-wise Contrast Stretch</a:t>
            </a:r>
          </a:p>
          <a:p>
            <a:pPr algn="ctr">
              <a:spcAft>
                <a:spcPts val="600"/>
              </a:spcAft>
            </a:pP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Kristen ITC" pitchFamily="66" charset="0"/>
                <a:cs typeface="Times New Roman" pitchFamily="18" charset="0"/>
              </a:rPr>
              <a:t>Histogram Equalization</a:t>
            </a:r>
          </a:p>
          <a:p>
            <a:pPr algn="ctr">
              <a:spcAft>
                <a:spcPts val="600"/>
              </a:spcAft>
            </a:pP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Kristen ITC" pitchFamily="66" charset="0"/>
              </a:rPr>
              <a:t>Power Law</a:t>
            </a:r>
          </a:p>
          <a:p>
            <a:pPr algn="ctr">
              <a:spcAft>
                <a:spcPts val="600"/>
              </a:spcAft>
            </a:pP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Kristen ITC" pitchFamily="66" charset="0"/>
              </a:rPr>
              <a:t>Log Transform – Gamma correction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0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 l="19048" t="9357" r="20000" b="15789"/>
          <a:stretch>
            <a:fillRect/>
          </a:stretch>
        </p:blipFill>
        <p:spPr bwMode="auto">
          <a:xfrm>
            <a:off x="228600" y="1431073"/>
            <a:ext cx="4283927" cy="4283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 l="19048" t="16374" r="20000" b="15790"/>
          <a:stretch>
            <a:fillRect/>
          </a:stretch>
        </p:blipFill>
        <p:spPr bwMode="auto">
          <a:xfrm>
            <a:off x="4663010" y="1570759"/>
            <a:ext cx="4404790" cy="3991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Window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003300" y="5881688"/>
            <a:ext cx="7378700" cy="595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  <a:ea typeface="SimSun" pitchFamily="2" charset="-122"/>
              </a:rPr>
              <a:t>Window of dark intensity values are enhanced.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341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Comic Sans MS" pitchFamily="66" charset="0"/>
              </a:rPr>
              <a:t>The histogram of a digital image with gray values is the discrete function</a:t>
            </a:r>
          </a:p>
          <a:p>
            <a:endParaRPr lang="en-US" sz="2400" dirty="0">
              <a:solidFill>
                <a:srgbClr val="002060"/>
              </a:solidFill>
              <a:latin typeface="Comic Sans MS" pitchFamily="66" charset="0"/>
            </a:endParaRPr>
          </a:p>
          <a:p>
            <a:endParaRPr lang="en-US" sz="2400" dirty="0">
              <a:solidFill>
                <a:srgbClr val="002060"/>
              </a:solidFill>
              <a:latin typeface="Comic Sans MS" pitchFamily="66" charset="0"/>
            </a:endParaRPr>
          </a:p>
          <a:p>
            <a:endParaRPr lang="en-US" sz="2400" dirty="0">
              <a:solidFill>
                <a:srgbClr val="002060"/>
              </a:solidFill>
              <a:latin typeface="Comic Sans MS" pitchFamily="66" charset="0"/>
            </a:endParaRPr>
          </a:p>
          <a:p>
            <a:endParaRPr lang="en-US" sz="2400" i="1" dirty="0">
              <a:solidFill>
                <a:srgbClr val="002060"/>
              </a:solidFill>
              <a:latin typeface="Comic Sans MS" pitchFamily="66" charset="0"/>
            </a:endParaRPr>
          </a:p>
          <a:p>
            <a:r>
              <a:rPr lang="en-US" sz="2400" i="1" dirty="0" err="1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n</a:t>
            </a:r>
            <a:r>
              <a:rPr lang="en-US" sz="2400" i="1" baseline="-25000" dirty="0" err="1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k</a:t>
            </a:r>
            <a:r>
              <a:rPr lang="en-US" sz="2400" i="1" baseline="-25000" dirty="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:  </a:t>
            </a:r>
            <a:r>
              <a:rPr lang="en-US" sz="2400" dirty="0">
                <a:solidFill>
                  <a:srgbClr val="002060"/>
                </a:solidFill>
                <a:latin typeface="Comic Sans MS" pitchFamily="66" charset="0"/>
              </a:rPr>
              <a:t>Number of pixels with gray value </a:t>
            </a:r>
            <a:r>
              <a:rPr lang="en-US" sz="2400" i="1" dirty="0" err="1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r</a:t>
            </a:r>
            <a:r>
              <a:rPr lang="en-US" sz="2400" i="1" baseline="-25000" dirty="0" err="1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k</a:t>
            </a:r>
            <a:endParaRPr lang="en-US" sz="2400" i="1" dirty="0">
              <a:solidFill>
                <a:schemeClr val="accent6">
                  <a:lumMod val="50000"/>
                </a:schemeClr>
              </a:solidFill>
              <a:latin typeface="Comic Sans MS" pitchFamily="66" charset="0"/>
            </a:endParaRPr>
          </a:p>
          <a:p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n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:   </a:t>
            </a:r>
            <a:r>
              <a:rPr lang="en-US" sz="2400" dirty="0">
                <a:solidFill>
                  <a:srgbClr val="002060"/>
                </a:solidFill>
                <a:latin typeface="Comic Sans MS" pitchFamily="66" charset="0"/>
              </a:rPr>
              <a:t>Total number of pixels in the image</a:t>
            </a:r>
          </a:p>
          <a:p>
            <a:pPr marL="0" indent="0">
              <a:buNone/>
            </a:pPr>
            <a:endParaRPr lang="en-US" sz="2400" i="1" dirty="0">
              <a:solidFill>
                <a:srgbClr val="002060"/>
              </a:solidFill>
              <a:latin typeface="Comic Sans MS" pitchFamily="66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Comic Sans MS" pitchFamily="66" charset="0"/>
              </a:rPr>
              <a:t>The function </a:t>
            </a:r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p(</a:t>
            </a:r>
            <a:r>
              <a:rPr lang="en-US" sz="2400" i="1" dirty="0" err="1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r</a:t>
            </a:r>
            <a:r>
              <a:rPr lang="en-US" sz="2400" i="1" baseline="-25000" dirty="0" err="1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k</a:t>
            </a:r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) </a:t>
            </a:r>
            <a:r>
              <a:rPr lang="en-US" sz="2400" dirty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represents the fraction of the total number of pixels with gray value</a:t>
            </a:r>
            <a:r>
              <a:rPr lang="en-US" sz="2400" i="1" dirty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400" i="1" dirty="0" err="1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r</a:t>
            </a:r>
            <a:r>
              <a:rPr lang="en-US" sz="2400" i="1" baseline="-25000" dirty="0" err="1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k</a:t>
            </a:r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.</a:t>
            </a:r>
          </a:p>
          <a:p>
            <a:endParaRPr lang="en-US" sz="2400" dirty="0">
              <a:solidFill>
                <a:srgbClr val="002060"/>
              </a:solidFill>
              <a:latin typeface="Comic Sans MS" pitchFamily="66" charset="0"/>
            </a:endParaRPr>
          </a:p>
        </p:txBody>
      </p:sp>
      <p:graphicFrame>
        <p:nvGraphicFramePr>
          <p:cNvPr id="2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457570"/>
              </p:ext>
            </p:extLst>
          </p:nvPr>
        </p:nvGraphicFramePr>
        <p:xfrm>
          <a:off x="2895600" y="2667000"/>
          <a:ext cx="152400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Equation" r:id="rId3" imgW="685800" imgH="393480" progId="Equation.3">
                  <p:embed/>
                </p:oleObj>
              </mc:Choice>
              <mc:Fallback>
                <p:oleObj name="Equation" r:id="rId3" imgW="685800" imgH="393480" progId="Equation.3">
                  <p:embed/>
                  <p:pic>
                    <p:nvPicPr>
                      <p:cNvPr id="2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667000"/>
                        <a:ext cx="1524000" cy="86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785031"/>
              </p:ext>
            </p:extLst>
          </p:nvPr>
        </p:nvGraphicFramePr>
        <p:xfrm>
          <a:off x="5105400" y="2971800"/>
          <a:ext cx="1509711" cy="33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Equation" r:id="rId5" imgW="927000" imgH="203040" progId="Equation.3">
                  <p:embed/>
                </p:oleObj>
              </mc:Choice>
              <mc:Fallback>
                <p:oleObj name="Equation" r:id="rId5" imgW="927000" imgH="203040" progId="Equation.3">
                  <p:embed/>
                  <p:pic>
                    <p:nvPicPr>
                      <p:cNvPr id="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2971800"/>
                        <a:ext cx="1509711" cy="3310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Image Histogram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</p:spTree>
    <p:extLst>
      <p:ext uri="{BB962C8B-B14F-4D97-AF65-F5344CB8AC3E}">
        <p14:creationId xmlns:p14="http://schemas.microsoft.com/office/powerpoint/2010/main" val="340261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>
            <a:normAutofit/>
          </a:bodyPr>
          <a:lstStyle/>
          <a:p>
            <a:pPr marL="0" indent="0" eaLnBrk="1" hangingPunct="1">
              <a:buFontTx/>
              <a:buNone/>
            </a:pPr>
            <a:r>
              <a:rPr lang="en-IE" altLang="en-US" sz="2400" dirty="0">
                <a:ea typeface="ＭＳ Ｐゴシック" panose="020B0600070205080204" pitchFamily="34" charset="-128"/>
              </a:rPr>
              <a:t>The histogram of an image shows us the distribution of grey levels in the image</a:t>
            </a:r>
            <a:endParaRPr lang="en-US" sz="2400" dirty="0">
              <a:solidFill>
                <a:srgbClr val="002060"/>
              </a:solidFill>
              <a:latin typeface="Comic Sans MS" pitchFamily="66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Image Histogram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AE8C6-3767-B8A8-3C8F-370BCF718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1" y="2209130"/>
            <a:ext cx="7305923" cy="3453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608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40" name="Group 107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31098"/>
              </p:ext>
            </p:extLst>
          </p:nvPr>
        </p:nvGraphicFramePr>
        <p:xfrm>
          <a:off x="762000" y="3422955"/>
          <a:ext cx="2847486" cy="2292044"/>
        </p:xfrm>
        <a:graphic>
          <a:graphicData uri="http://schemas.openxmlformats.org/drawingml/2006/table">
            <a:tbl>
              <a:tblPr/>
              <a:tblGrid>
                <a:gridCol w="570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0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8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02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30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0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0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0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297" name="Text Box 1033"/>
          <p:cNvSpPr txBox="1">
            <a:spLocks noChangeArrowheads="1"/>
          </p:cNvSpPr>
          <p:nvPr/>
        </p:nvSpPr>
        <p:spPr bwMode="auto">
          <a:xfrm>
            <a:off x="304800" y="1402140"/>
            <a:ext cx="8711039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Comic Sans MS" pitchFamily="66" charset="0"/>
              </a:rPr>
              <a:t>The </a:t>
            </a:r>
            <a:r>
              <a:rPr lang="hu-HU" sz="2400" dirty="0">
                <a:solidFill>
                  <a:srgbClr val="002060"/>
                </a:solidFill>
                <a:latin typeface="Comic Sans MS" pitchFamily="66" charset="0"/>
              </a:rPr>
              <a:t>(intensity or brightness) </a:t>
            </a:r>
            <a:r>
              <a:rPr lang="en-US" sz="2400" dirty="0">
                <a:solidFill>
                  <a:srgbClr val="002060"/>
                </a:solidFill>
                <a:latin typeface="Comic Sans MS" pitchFamily="66" charset="0"/>
              </a:rPr>
              <a:t>histogram shows how many </a:t>
            </a:r>
            <a:endParaRPr lang="hu-HU" sz="2400" dirty="0">
              <a:solidFill>
                <a:srgbClr val="002060"/>
              </a:solidFill>
              <a:latin typeface="Comic Sans MS" pitchFamily="66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Comic Sans MS" pitchFamily="66" charset="0"/>
              </a:rPr>
              <a:t>times a particular grey level </a:t>
            </a:r>
            <a:r>
              <a:rPr lang="hu-HU" sz="2400" dirty="0">
                <a:solidFill>
                  <a:srgbClr val="002060"/>
                </a:solidFill>
                <a:latin typeface="Comic Sans MS" pitchFamily="66" charset="0"/>
              </a:rPr>
              <a:t>(intensity) </a:t>
            </a:r>
            <a:r>
              <a:rPr lang="en-US" sz="2400" dirty="0">
                <a:solidFill>
                  <a:srgbClr val="002060"/>
                </a:solidFill>
                <a:latin typeface="Comic Sans MS" pitchFamily="66" charset="0"/>
              </a:rPr>
              <a:t>appears in an image.</a:t>
            </a:r>
            <a:endParaRPr lang="hu-HU" sz="2400" dirty="0">
              <a:solidFill>
                <a:srgbClr val="002060"/>
              </a:solidFill>
              <a:latin typeface="Comic Sans MS" pitchFamily="66" charset="0"/>
            </a:endParaRPr>
          </a:p>
          <a:p>
            <a:endParaRPr lang="hu-HU" sz="2400" dirty="0">
              <a:solidFill>
                <a:srgbClr val="002060"/>
              </a:solidFill>
              <a:latin typeface="Comic Sans MS" pitchFamily="66" charset="0"/>
            </a:endParaRPr>
          </a:p>
          <a:p>
            <a:r>
              <a:rPr lang="hu-HU" sz="2200" dirty="0">
                <a:solidFill>
                  <a:srgbClr val="002060"/>
                </a:solidFill>
                <a:latin typeface="Comic Sans MS" pitchFamily="66" charset="0"/>
              </a:rPr>
              <a:t>For example, 0  - black, </a:t>
            </a:r>
            <a:r>
              <a:rPr lang="en-US" sz="2200" dirty="0" smtClean="0">
                <a:solidFill>
                  <a:srgbClr val="002060"/>
                </a:solidFill>
                <a:latin typeface="Comic Sans MS" pitchFamily="66" charset="0"/>
              </a:rPr>
              <a:t>7</a:t>
            </a:r>
            <a:r>
              <a:rPr lang="hu-HU" sz="2200" dirty="0" smtClean="0">
                <a:solidFill>
                  <a:srgbClr val="002060"/>
                </a:solidFill>
                <a:latin typeface="Comic Sans MS" pitchFamily="66" charset="0"/>
              </a:rPr>
              <a:t> </a:t>
            </a:r>
            <a:r>
              <a:rPr lang="hu-HU" sz="2200" dirty="0">
                <a:solidFill>
                  <a:srgbClr val="002060"/>
                </a:solidFill>
                <a:latin typeface="Comic Sans MS" pitchFamily="66" charset="0"/>
              </a:rPr>
              <a:t>– </a:t>
            </a:r>
            <a:r>
              <a:rPr lang="hu-HU" sz="2200" dirty="0" smtClean="0">
                <a:solidFill>
                  <a:srgbClr val="002060"/>
                </a:solidFill>
                <a:latin typeface="Comic Sans MS" pitchFamily="66" charset="0"/>
              </a:rPr>
              <a:t>white</a:t>
            </a:r>
            <a:r>
              <a:rPr lang="en-US" sz="2200" dirty="0" smtClean="0">
                <a:solidFill>
                  <a:srgbClr val="002060"/>
                </a:solidFill>
                <a:latin typeface="Comic Sans MS" pitchFamily="66" charset="0"/>
              </a:rPr>
              <a:t> 3 Bits gray image </a:t>
            </a:r>
            <a:endParaRPr lang="hu-HU" sz="2200" dirty="0">
              <a:solidFill>
                <a:srgbClr val="002060"/>
              </a:solidFill>
              <a:latin typeface="Comic Sans MS" pitchFamily="66" charset="0"/>
            </a:endParaRPr>
          </a:p>
        </p:txBody>
      </p:sp>
      <p:sp>
        <p:nvSpPr>
          <p:cNvPr id="12341" name="Text Box 1077"/>
          <p:cNvSpPr txBox="1">
            <a:spLocks noChangeArrowheads="1"/>
          </p:cNvSpPr>
          <p:nvPr/>
        </p:nvSpPr>
        <p:spPr bwMode="auto">
          <a:xfrm>
            <a:off x="1676400" y="5939135"/>
            <a:ext cx="10807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I</a:t>
            </a:r>
            <a:r>
              <a:rPr lang="hu-HU" sz="24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mage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Image Histogram 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9E276-E232-B933-9327-241C490158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13782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40" name="Group 1076"/>
          <p:cNvGraphicFramePr>
            <a:graphicFrameLocks noGrp="1"/>
          </p:cNvGraphicFramePr>
          <p:nvPr>
            <p:ph sz="half" idx="1"/>
          </p:nvPr>
        </p:nvGraphicFramePr>
        <p:xfrm>
          <a:off x="762000" y="3422955"/>
          <a:ext cx="2847486" cy="2292044"/>
        </p:xfrm>
        <a:graphic>
          <a:graphicData uri="http://schemas.openxmlformats.org/drawingml/2006/table">
            <a:tbl>
              <a:tblPr/>
              <a:tblGrid>
                <a:gridCol w="570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0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8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02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30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0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0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0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hu-H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297" name="Text Box 1033"/>
          <p:cNvSpPr txBox="1">
            <a:spLocks noChangeArrowheads="1"/>
          </p:cNvSpPr>
          <p:nvPr/>
        </p:nvSpPr>
        <p:spPr bwMode="auto">
          <a:xfrm>
            <a:off x="304800" y="1402140"/>
            <a:ext cx="8711039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Comic Sans MS" pitchFamily="66" charset="0"/>
              </a:rPr>
              <a:t>The </a:t>
            </a:r>
            <a:r>
              <a:rPr lang="hu-HU" sz="2400" dirty="0">
                <a:solidFill>
                  <a:srgbClr val="002060"/>
                </a:solidFill>
                <a:latin typeface="Comic Sans MS" pitchFamily="66" charset="0"/>
              </a:rPr>
              <a:t>(intensity or brightness) </a:t>
            </a:r>
            <a:r>
              <a:rPr lang="en-US" sz="2400" dirty="0">
                <a:solidFill>
                  <a:srgbClr val="002060"/>
                </a:solidFill>
                <a:latin typeface="Comic Sans MS" pitchFamily="66" charset="0"/>
              </a:rPr>
              <a:t>histogram shows how many </a:t>
            </a:r>
            <a:endParaRPr lang="hu-HU" sz="2400" dirty="0">
              <a:solidFill>
                <a:srgbClr val="002060"/>
              </a:solidFill>
              <a:latin typeface="Comic Sans MS" pitchFamily="66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Comic Sans MS" pitchFamily="66" charset="0"/>
              </a:rPr>
              <a:t>times a particular grey level </a:t>
            </a:r>
            <a:r>
              <a:rPr lang="hu-HU" sz="2400" dirty="0">
                <a:solidFill>
                  <a:srgbClr val="002060"/>
                </a:solidFill>
                <a:latin typeface="Comic Sans MS" pitchFamily="66" charset="0"/>
              </a:rPr>
              <a:t>(intensity) </a:t>
            </a:r>
            <a:r>
              <a:rPr lang="en-US" sz="2400" dirty="0">
                <a:solidFill>
                  <a:srgbClr val="002060"/>
                </a:solidFill>
                <a:latin typeface="Comic Sans MS" pitchFamily="66" charset="0"/>
              </a:rPr>
              <a:t>appears in an image.</a:t>
            </a:r>
            <a:endParaRPr lang="hu-HU" sz="2400" dirty="0">
              <a:solidFill>
                <a:srgbClr val="002060"/>
              </a:solidFill>
              <a:latin typeface="Comic Sans MS" pitchFamily="66" charset="0"/>
            </a:endParaRPr>
          </a:p>
          <a:p>
            <a:endParaRPr lang="hu-HU" sz="2400" dirty="0">
              <a:solidFill>
                <a:srgbClr val="002060"/>
              </a:solidFill>
              <a:latin typeface="Comic Sans MS" pitchFamily="66" charset="0"/>
            </a:endParaRPr>
          </a:p>
          <a:p>
            <a:r>
              <a:rPr lang="hu-HU" sz="2200" dirty="0">
                <a:solidFill>
                  <a:srgbClr val="002060"/>
                </a:solidFill>
                <a:latin typeface="Comic Sans MS" pitchFamily="66" charset="0"/>
              </a:rPr>
              <a:t>For example, 0  - black, </a:t>
            </a:r>
            <a:r>
              <a:rPr lang="en-US" sz="2200" dirty="0" smtClean="0">
                <a:solidFill>
                  <a:srgbClr val="002060"/>
                </a:solidFill>
                <a:latin typeface="Comic Sans MS" pitchFamily="66" charset="0"/>
              </a:rPr>
              <a:t>7</a:t>
            </a:r>
            <a:r>
              <a:rPr lang="hu-HU" sz="2200" dirty="0" smtClean="0">
                <a:solidFill>
                  <a:srgbClr val="002060"/>
                </a:solidFill>
                <a:latin typeface="Comic Sans MS" pitchFamily="66" charset="0"/>
              </a:rPr>
              <a:t> </a:t>
            </a:r>
            <a:r>
              <a:rPr lang="hu-HU" sz="2200" dirty="0">
                <a:solidFill>
                  <a:srgbClr val="002060"/>
                </a:solidFill>
                <a:latin typeface="Comic Sans MS" pitchFamily="66" charset="0"/>
              </a:rPr>
              <a:t>– </a:t>
            </a:r>
            <a:r>
              <a:rPr lang="hu-HU" sz="2200" dirty="0" smtClean="0">
                <a:solidFill>
                  <a:srgbClr val="002060"/>
                </a:solidFill>
                <a:latin typeface="Comic Sans MS" pitchFamily="66" charset="0"/>
              </a:rPr>
              <a:t>white</a:t>
            </a:r>
            <a:r>
              <a:rPr lang="en-US" sz="2200" dirty="0" smtClean="0">
                <a:solidFill>
                  <a:srgbClr val="002060"/>
                </a:solidFill>
                <a:latin typeface="Comic Sans MS" pitchFamily="66" charset="0"/>
              </a:rPr>
              <a:t>  (3 bits)</a:t>
            </a:r>
            <a:endParaRPr lang="hu-HU" sz="2200" dirty="0">
              <a:solidFill>
                <a:srgbClr val="002060"/>
              </a:solidFill>
              <a:latin typeface="Comic Sans MS" pitchFamily="66" charset="0"/>
            </a:endParaRPr>
          </a:p>
        </p:txBody>
      </p:sp>
      <p:graphicFrame>
        <p:nvGraphicFramePr>
          <p:cNvPr id="12338" name="Object 1074"/>
          <p:cNvGraphicFramePr>
            <a:graphicFrameLocks noGrp="1" noChangeAspect="1"/>
          </p:cNvGraphicFramePr>
          <p:nvPr>
            <p:ph sz="half" idx="2"/>
          </p:nvPr>
        </p:nvGraphicFramePr>
        <p:xfrm>
          <a:off x="4142292" y="3124200"/>
          <a:ext cx="4392108" cy="293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Diagram" r:id="rId3" imgW="6096090" imgH="4076730" progId="MSGraph.Chart.8">
                  <p:embed followColorScheme="full"/>
                </p:oleObj>
              </mc:Choice>
              <mc:Fallback>
                <p:oleObj name="Diagram" r:id="rId3" imgW="6096090" imgH="4076730" progId="MSGraph.Chart.8">
                  <p:embed followColorScheme="full"/>
                  <p:pic>
                    <p:nvPicPr>
                      <p:cNvPr id="12338" name="Object 10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2292" y="3124200"/>
                        <a:ext cx="4392108" cy="29379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41" name="Text Box 1077"/>
          <p:cNvSpPr txBox="1">
            <a:spLocks noChangeArrowheads="1"/>
          </p:cNvSpPr>
          <p:nvPr/>
        </p:nvSpPr>
        <p:spPr bwMode="auto">
          <a:xfrm>
            <a:off x="1676400" y="5939135"/>
            <a:ext cx="10807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I</a:t>
            </a:r>
            <a:r>
              <a:rPr lang="hu-HU" sz="24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mage</a:t>
            </a:r>
          </a:p>
        </p:txBody>
      </p:sp>
      <p:sp>
        <p:nvSpPr>
          <p:cNvPr id="12342" name="Text Box 1078"/>
          <p:cNvSpPr txBox="1">
            <a:spLocks noChangeArrowheads="1"/>
          </p:cNvSpPr>
          <p:nvPr/>
        </p:nvSpPr>
        <p:spPr bwMode="auto">
          <a:xfrm>
            <a:off x="5653131" y="5939135"/>
            <a:ext cx="16690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H</a:t>
            </a:r>
            <a:r>
              <a:rPr lang="hu-HU" sz="24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istogram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Image Histogram 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</p:spTree>
    <p:extLst>
      <p:ext uri="{BB962C8B-B14F-4D97-AF65-F5344CB8AC3E}">
        <p14:creationId xmlns:p14="http://schemas.microsoft.com/office/powerpoint/2010/main" val="223697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Content Placeholder 2"/>
          <p:cNvSpPr>
            <a:spLocks noGrp="1"/>
          </p:cNvSpPr>
          <p:nvPr>
            <p:ph idx="1"/>
          </p:nvPr>
        </p:nvSpPr>
        <p:spPr>
          <a:xfrm>
            <a:off x="1752600" y="1256039"/>
            <a:ext cx="6172200" cy="5021263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2400" dirty="0">
                <a:solidFill>
                  <a:srgbClr val="002060"/>
                </a:solidFill>
                <a:latin typeface="Comic Sans MS" pitchFamily="66" charset="0"/>
              </a:rPr>
              <a:t>I = </a:t>
            </a:r>
            <a:r>
              <a:rPr lang="en-US" sz="2400" dirty="0" err="1">
                <a:solidFill>
                  <a:srgbClr val="002060"/>
                </a:solidFill>
                <a:latin typeface="Comic Sans MS" pitchFamily="66" charset="0"/>
              </a:rPr>
              <a:t>imread</a:t>
            </a:r>
            <a:r>
              <a:rPr lang="en-US" sz="2400" dirty="0">
                <a:solidFill>
                  <a:srgbClr val="002060"/>
                </a:solidFill>
                <a:latin typeface="Comic Sans MS" pitchFamily="66" charset="0"/>
              </a:rPr>
              <a:t>('rain.jpg');</a:t>
            </a:r>
          </a:p>
          <a:p>
            <a:pPr>
              <a:buFont typeface="Wingdings" pitchFamily="2" charset="2"/>
              <a:buNone/>
            </a:pPr>
            <a:r>
              <a:rPr lang="en-US" sz="2400" dirty="0">
                <a:solidFill>
                  <a:srgbClr val="002060"/>
                </a:solidFill>
                <a:latin typeface="Comic Sans MS" pitchFamily="66" charset="0"/>
              </a:rPr>
              <a:t>G = rgb2gray(I);</a:t>
            </a:r>
          </a:p>
          <a:p>
            <a:pPr>
              <a:buFont typeface="Wingdings" pitchFamily="2" charset="2"/>
              <a:buNone/>
            </a:pPr>
            <a:r>
              <a:rPr lang="en-US" sz="2400" dirty="0">
                <a:solidFill>
                  <a:srgbClr val="002060"/>
                </a:solidFill>
                <a:latin typeface="Comic Sans MS" pitchFamily="66" charset="0"/>
              </a:rPr>
              <a:t>[</a:t>
            </a:r>
            <a:r>
              <a:rPr lang="en-US" sz="2400" dirty="0" err="1">
                <a:solidFill>
                  <a:srgbClr val="002060"/>
                </a:solidFill>
                <a:latin typeface="Comic Sans MS" pitchFamily="66" charset="0"/>
              </a:rPr>
              <a:t>x,y</a:t>
            </a:r>
            <a:r>
              <a:rPr lang="en-US" sz="2400" dirty="0">
                <a:solidFill>
                  <a:srgbClr val="002060"/>
                </a:solidFill>
                <a:latin typeface="Comic Sans MS" pitchFamily="66" charset="0"/>
              </a:rPr>
              <a:t>] = size(G);</a:t>
            </a:r>
          </a:p>
          <a:p>
            <a:pPr>
              <a:buFont typeface="Wingdings" pitchFamily="2" charset="2"/>
              <a:buNone/>
            </a:pPr>
            <a:r>
              <a:rPr lang="en-US" sz="2400" dirty="0">
                <a:solidFill>
                  <a:srgbClr val="002060"/>
                </a:solidFill>
                <a:latin typeface="Comic Sans MS" pitchFamily="66" charset="0"/>
              </a:rPr>
              <a:t> </a:t>
            </a:r>
          </a:p>
          <a:p>
            <a:pPr>
              <a:buFont typeface="Wingdings" pitchFamily="2" charset="2"/>
              <a:buNone/>
            </a:pPr>
            <a:r>
              <a:rPr lang="en-US" sz="2400" dirty="0">
                <a:solidFill>
                  <a:srgbClr val="002060"/>
                </a:solidFill>
                <a:latin typeface="Comic Sans MS" pitchFamily="66" charset="0"/>
              </a:rPr>
              <a:t>H = </a:t>
            </a:r>
            <a:r>
              <a:rPr lang="en-US" sz="2400" dirty="0" smtClean="0">
                <a:solidFill>
                  <a:srgbClr val="002060"/>
                </a:solidFill>
                <a:latin typeface="Comic Sans MS" pitchFamily="66" charset="0"/>
              </a:rPr>
              <a:t>zeros(1,8);</a:t>
            </a:r>
            <a:endParaRPr lang="en-US" sz="2400" dirty="0">
              <a:solidFill>
                <a:srgbClr val="002060"/>
              </a:solidFill>
              <a:latin typeface="Comic Sans MS" pitchFamily="66" charset="0"/>
            </a:endParaRPr>
          </a:p>
          <a:p>
            <a:pPr>
              <a:buFont typeface="Wingdings" pitchFamily="2" charset="2"/>
              <a:buNone/>
            </a:pPr>
            <a:endParaRPr lang="en-US" sz="1100" dirty="0">
              <a:latin typeface="Comic Sans MS" pitchFamily="66" charset="0"/>
            </a:endParaRPr>
          </a:p>
          <a:p>
            <a:pPr>
              <a:buFont typeface="Wingdings" pitchFamily="2" charset="2"/>
              <a:buNone/>
            </a:pPr>
            <a:r>
              <a:rPr lang="en-US" sz="2400" dirty="0">
                <a:latin typeface="Comic Sans MS" pitchFamily="66" charset="0"/>
              </a:rPr>
              <a:t>	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for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i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=1:x</a:t>
            </a:r>
          </a:p>
          <a:p>
            <a:pPr>
              <a:buFont typeface="Wingdings" pitchFamily="2" charset="2"/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    	for j=1:y</a:t>
            </a:r>
          </a:p>
          <a:p>
            <a:pPr>
              <a:buFont typeface="Wingdings" pitchFamily="2" charset="2"/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       		H(G(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i,j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))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= H(G(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i,j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))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+ 1;</a:t>
            </a:r>
          </a:p>
          <a:p>
            <a:pPr>
              <a:buFont typeface="Wingdings" pitchFamily="2" charset="2"/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     	end</a:t>
            </a:r>
          </a:p>
          <a:p>
            <a:pPr>
              <a:buFont typeface="Wingdings" pitchFamily="2" charset="2"/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	end </a:t>
            </a:r>
          </a:p>
          <a:p>
            <a:pPr>
              <a:buFont typeface="Wingdings" pitchFamily="2" charset="2"/>
              <a:buNone/>
            </a:pPr>
            <a:endParaRPr lang="en-US" sz="2000" dirty="0">
              <a:latin typeface="Comic Sans MS" pitchFamily="66" charset="0"/>
            </a:endParaRPr>
          </a:p>
          <a:p>
            <a:pPr>
              <a:buFont typeface="Wingdings" pitchFamily="2" charset="2"/>
              <a:buNone/>
            </a:pPr>
            <a:r>
              <a:rPr lang="en-US" sz="2400" dirty="0">
                <a:solidFill>
                  <a:srgbClr val="002060"/>
                </a:solidFill>
                <a:latin typeface="Comic Sans MS" pitchFamily="66" charset="0"/>
              </a:rPr>
              <a:t>stem(H);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Histogram Calculation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</p:spTree>
    <p:extLst>
      <p:ext uri="{BB962C8B-B14F-4D97-AF65-F5344CB8AC3E}">
        <p14:creationId xmlns:p14="http://schemas.microsoft.com/office/powerpoint/2010/main" val="303904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5" descr="templ150 gray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0213" y="1981200"/>
            <a:ext cx="5443537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133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841770"/>
              </p:ext>
            </p:extLst>
          </p:nvPr>
        </p:nvGraphicFramePr>
        <p:xfrm>
          <a:off x="6167438" y="1960563"/>
          <a:ext cx="2479675" cy="116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Equation" r:id="rId5" imgW="1485720" imgH="698400" progId="">
                  <p:embed/>
                </p:oleObj>
              </mc:Choice>
              <mc:Fallback>
                <p:oleObj name="Equation" r:id="rId5" imgW="1485720" imgH="698400" progId="">
                  <p:embed/>
                  <p:pic>
                    <p:nvPicPr>
                      <p:cNvPr id="133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7438" y="1960563"/>
                        <a:ext cx="2479675" cy="1166812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effectLst>
                        <a:outerShdw dist="107763" dir="2700000" algn="ctr" rotWithShape="0">
                          <a:schemeClr val="tx1">
                            <a:alpha val="50000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18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91175" y="3692525"/>
            <a:ext cx="309562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Histogram – </a:t>
            </a: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Kristen ITC" pitchFamily="66" charset="0"/>
              </a:rPr>
              <a:t>Gray Scale Image</a:t>
            </a:r>
            <a:endParaRPr lang="en-US" sz="3600" b="1">
              <a:solidFill>
                <a:schemeClr val="accent6">
                  <a:lumMod val="50000"/>
                </a:schemeClr>
              </a:solidFill>
              <a:latin typeface="Kristen ITC" pitchFamily="66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</p:spTree>
    <p:extLst>
      <p:ext uri="{BB962C8B-B14F-4D97-AF65-F5344CB8AC3E}">
        <p14:creationId xmlns:p14="http://schemas.microsoft.com/office/powerpoint/2010/main" val="87470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9" name="Text Box 5"/>
          <p:cNvSpPr txBox="1">
            <a:spLocks noChangeArrowheads="1"/>
          </p:cNvSpPr>
          <p:nvPr/>
        </p:nvSpPr>
        <p:spPr bwMode="auto">
          <a:xfrm>
            <a:off x="381000" y="1998663"/>
            <a:ext cx="2667000" cy="161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000">
                <a:latin typeface="Comic Sans MS" pitchFamily="66" charset="0"/>
              </a:rPr>
              <a:t>There is one </a:t>
            </a:r>
            <a:r>
              <a:rPr lang="en-US" sz="2000" err="1">
                <a:latin typeface="Comic Sans MS" pitchFamily="66" charset="0"/>
              </a:rPr>
              <a:t>histo</a:t>
            </a:r>
            <a:r>
              <a:rPr lang="en-US" sz="2000">
                <a:latin typeface="Comic Sans MS" pitchFamily="66" charset="0"/>
              </a:rPr>
              <a:t>-gram per color band</a:t>
            </a:r>
          </a:p>
          <a:p>
            <a:pPr eaLnBrk="0" hangingPunct="0">
              <a:defRPr/>
            </a:pPr>
            <a:r>
              <a:rPr lang="en-US" sz="2000">
                <a:latin typeface="Comic Sans MS" pitchFamily="66" charset="0"/>
              </a:rPr>
              <a:t>R, G, &amp; B. Gray histogram is from 1 band = (R+G+B)/3 </a:t>
            </a:r>
          </a:p>
        </p:txBody>
      </p:sp>
      <p:pic>
        <p:nvPicPr>
          <p:cNvPr id="79877" name="Picture 20" descr="templ15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1909763"/>
            <a:ext cx="2667000" cy="17922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9878" name="Picture 2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8400" y="1905000"/>
            <a:ext cx="234315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9" name="Picture 2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4114800"/>
            <a:ext cx="234315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80" name="Picture 2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48050" y="4086225"/>
            <a:ext cx="234315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81" name="Picture 2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72200" y="4086225"/>
            <a:ext cx="234315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Histogram –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Kristen ITC" pitchFamily="66" charset="0"/>
              </a:rPr>
              <a:t>Color Image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</p:spTree>
    <p:extLst>
      <p:ext uri="{BB962C8B-B14F-4D97-AF65-F5344CB8AC3E}">
        <p14:creationId xmlns:p14="http://schemas.microsoft.com/office/powerpoint/2010/main" val="357993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4" name="Picture 6"/>
          <p:cNvPicPr>
            <a:picLocks noChangeAspect="1" noChangeArrowheads="1"/>
          </p:cNvPicPr>
          <p:nvPr/>
        </p:nvPicPr>
        <p:blipFill rotWithShape="1">
          <a:blip r:embed="rId3"/>
          <a:srcRect r="3962"/>
          <a:stretch/>
        </p:blipFill>
        <p:spPr bwMode="auto">
          <a:xfrm>
            <a:off x="609600" y="1295400"/>
            <a:ext cx="7848599" cy="518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Histogram – </a:t>
            </a: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Kristen ITC" pitchFamily="66" charset="0"/>
              </a:rPr>
              <a:t>Color Image</a:t>
            </a:r>
            <a:endParaRPr lang="en-US" sz="3600" b="1">
              <a:solidFill>
                <a:schemeClr val="accent6">
                  <a:lumMod val="50000"/>
                </a:schemeClr>
              </a:solidFill>
              <a:latin typeface="Kristen ITC" pitchFamily="66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</p:spTree>
    <p:extLst>
      <p:ext uri="{BB962C8B-B14F-4D97-AF65-F5344CB8AC3E}">
        <p14:creationId xmlns:p14="http://schemas.microsoft.com/office/powerpoint/2010/main" val="115017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Histogram –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Kristen ITC" pitchFamily="66" charset="0"/>
              </a:rPr>
              <a:t>Example</a:t>
            </a:r>
            <a:endParaRPr lang="en-US" sz="3600" b="1" dirty="0">
              <a:solidFill>
                <a:schemeClr val="accent6">
                  <a:lumMod val="50000"/>
                </a:schemeClr>
              </a:solidFill>
              <a:latin typeface="Kristen ITC" pitchFamily="66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9B57F-DEA9-E24F-327D-B6CDEF649962}"/>
              </a:ext>
            </a:extLst>
          </p:cNvPr>
          <p:cNvSpPr txBox="1"/>
          <p:nvPr/>
        </p:nvSpPr>
        <p:spPr>
          <a:xfrm>
            <a:off x="541606" y="1503308"/>
            <a:ext cx="69259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buFontTx/>
              <a:buNone/>
            </a:pPr>
            <a:r>
              <a:rPr lang="en-IE" altLang="en-US" b="1" dirty="0">
                <a:ea typeface="ＭＳ Ｐゴシック" panose="020B0600070205080204" pitchFamily="34" charset="-128"/>
              </a:rPr>
              <a:t>A selection of images and </a:t>
            </a:r>
            <a:br>
              <a:rPr lang="en-IE" altLang="en-US" b="1" dirty="0">
                <a:ea typeface="ＭＳ Ｐゴシック" panose="020B0600070205080204" pitchFamily="34" charset="-128"/>
              </a:rPr>
            </a:br>
            <a:r>
              <a:rPr lang="en-IE" altLang="en-US" b="1" dirty="0">
                <a:ea typeface="ＭＳ Ｐゴシック" panose="020B0600070205080204" pitchFamily="34" charset="-128"/>
              </a:rPr>
              <a:t>their histograms</a:t>
            </a:r>
          </a:p>
          <a:p>
            <a:pPr marL="0" indent="0" eaLnBrk="1" hangingPunct="1">
              <a:buFontTx/>
              <a:buNone/>
            </a:pPr>
            <a:r>
              <a:rPr lang="en-IE" altLang="en-US" b="1" dirty="0">
                <a:ea typeface="ＭＳ Ｐゴシック" panose="020B0600070205080204" pitchFamily="34" charset="-128"/>
              </a:rPr>
              <a:t>Notice the relationships </a:t>
            </a:r>
            <a:br>
              <a:rPr lang="en-IE" altLang="en-US" b="1" dirty="0">
                <a:ea typeface="ＭＳ Ｐゴシック" panose="020B0600070205080204" pitchFamily="34" charset="-128"/>
              </a:rPr>
            </a:br>
            <a:r>
              <a:rPr lang="en-IE" altLang="en-US" b="1" dirty="0">
                <a:ea typeface="ＭＳ Ｐゴシック" panose="020B0600070205080204" pitchFamily="34" charset="-128"/>
              </a:rPr>
              <a:t>between the images and </a:t>
            </a:r>
            <a:br>
              <a:rPr lang="en-IE" altLang="en-US" b="1" dirty="0">
                <a:ea typeface="ＭＳ Ｐゴシック" panose="020B0600070205080204" pitchFamily="34" charset="-128"/>
              </a:rPr>
            </a:br>
            <a:r>
              <a:rPr lang="en-IE" altLang="en-US" b="1" dirty="0">
                <a:ea typeface="ＭＳ Ｐゴシック" panose="020B0600070205080204" pitchFamily="34" charset="-128"/>
              </a:rPr>
              <a:t>their histograms</a:t>
            </a:r>
          </a:p>
          <a:p>
            <a:pPr marL="0" indent="0" eaLnBrk="1" hangingPunct="1">
              <a:buFontTx/>
              <a:buNone/>
            </a:pPr>
            <a:r>
              <a:rPr lang="en-IE" altLang="en-US" b="1" dirty="0">
                <a:ea typeface="ＭＳ Ｐゴシック" panose="020B0600070205080204" pitchFamily="34" charset="-128"/>
              </a:rPr>
              <a:t>Note that the high contrast </a:t>
            </a:r>
            <a:br>
              <a:rPr lang="en-IE" altLang="en-US" b="1" dirty="0">
                <a:ea typeface="ＭＳ Ｐゴシック" panose="020B0600070205080204" pitchFamily="34" charset="-128"/>
              </a:rPr>
            </a:br>
            <a:r>
              <a:rPr lang="en-IE" altLang="en-US" b="1" dirty="0">
                <a:ea typeface="ＭＳ Ｐゴシック" panose="020B0600070205080204" pitchFamily="34" charset="-128"/>
              </a:rPr>
              <a:t>image has the most </a:t>
            </a:r>
            <a:br>
              <a:rPr lang="en-IE" altLang="en-US" b="1" dirty="0">
                <a:ea typeface="ＭＳ Ｐゴシック" panose="020B0600070205080204" pitchFamily="34" charset="-128"/>
              </a:rPr>
            </a:br>
            <a:r>
              <a:rPr lang="en-IE" altLang="en-US" b="1" dirty="0">
                <a:ea typeface="ＭＳ Ｐゴシック" panose="020B0600070205080204" pitchFamily="34" charset="-128"/>
              </a:rPr>
              <a:t>evenly spaced histogram</a:t>
            </a:r>
            <a:endParaRPr lang="en-US" altLang="en-US" b="1" dirty="0">
              <a:ea typeface="ＭＳ Ｐゴシック" panose="020B060007020508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3EA318-C861-1D29-9F5D-2F5A882AD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705" y="1085851"/>
            <a:ext cx="5092504" cy="554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618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Dynamic Range </a:t>
            </a:r>
            <a:r>
              <a:rPr lang="en-US" sz="2400" b="1" err="1">
                <a:solidFill>
                  <a:schemeClr val="accent6">
                    <a:lumMod val="50000"/>
                  </a:schemeClr>
                </a:solidFill>
                <a:latin typeface="Kristen ITC" pitchFamily="66" charset="0"/>
              </a:rPr>
              <a:t>vs</a:t>
            </a:r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 Contrast</a:t>
            </a:r>
            <a:endParaRPr lang="en-US" sz="4000" b="1" i="1">
              <a:solidFill>
                <a:schemeClr val="tx2">
                  <a:lumMod val="60000"/>
                  <a:lumOff val="40000"/>
                </a:schemeClr>
              </a:solidFill>
              <a:latin typeface="Kristen ITC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8773" y="1371600"/>
            <a:ext cx="8196475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  <a:cs typeface="Times New Roman" pitchFamily="18" charset="0"/>
              </a:rPr>
              <a:t>Dynamic  Range   </a:t>
            </a:r>
          </a:p>
          <a:p>
            <a:r>
              <a:rPr lang="en-US" sz="2000">
                <a:latin typeface="Comic Sans MS" pitchFamily="66" charset="0"/>
                <a:cs typeface="Times New Roman" pitchFamily="18" charset="0"/>
              </a:rPr>
              <a:t>	</a:t>
            </a:r>
            <a:r>
              <a:rPr lang="en-US" sz="200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Minimum Possible Intensity  to Maximum Possible Intensity</a:t>
            </a:r>
          </a:p>
          <a:p>
            <a:endParaRPr lang="en-US" sz="2000">
              <a:latin typeface="Comic Sans MS" pitchFamily="66" charset="0"/>
              <a:cs typeface="Times New Roman" pitchFamily="18" charset="0"/>
            </a:endParaRPr>
          </a:p>
          <a:p>
            <a:r>
              <a:rPr lang="en-US" sz="28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  <a:cs typeface="Times New Roman" pitchFamily="18" charset="0"/>
              </a:rPr>
              <a:t>Contrast </a:t>
            </a:r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00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r>
              <a:rPr lang="en-US" sz="2000">
                <a:latin typeface="Comic Sans MS" pitchFamily="66" charset="0"/>
                <a:cs typeface="Times New Roman" pitchFamily="18" charset="0"/>
              </a:rPr>
              <a:t>	</a:t>
            </a:r>
            <a:r>
              <a:rPr lang="en-US" sz="200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Minimum Image Intensity to Maximum Image Intensity</a:t>
            </a: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 rotWithShape="1">
          <a:blip r:embed="rId3"/>
          <a:srcRect l="41582" t="2192" r="20458" b="50874"/>
          <a:stretch/>
        </p:blipFill>
        <p:spPr bwMode="auto">
          <a:xfrm>
            <a:off x="2963174" y="3453290"/>
            <a:ext cx="3207224" cy="3024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8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Histogram Equalization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" t="4312" r="6388" b="5356"/>
          <a:stretch/>
        </p:blipFill>
        <p:spPr>
          <a:xfrm>
            <a:off x="3178037" y="1747428"/>
            <a:ext cx="2707872" cy="226421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402667" y="1811555"/>
            <a:ext cx="1402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>
                <a:solidFill>
                  <a:srgbClr val="000000"/>
                </a:solidFill>
                <a:latin typeface="Book Antiqua"/>
              </a:rPr>
              <a:t>Histogram</a:t>
            </a:r>
            <a:endParaRPr lang="en-US" sz="1400" u="sng">
              <a:solidFill>
                <a:srgbClr val="000000"/>
              </a:solidFill>
              <a:latin typeface="Book Antiqu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71358" y="1735932"/>
            <a:ext cx="3047806" cy="2269958"/>
            <a:chOff x="6408423" y="1600467"/>
            <a:chExt cx="3047806" cy="226995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08423" y="1600467"/>
              <a:ext cx="2707872" cy="2269958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7999202" y="1611963"/>
              <a:ext cx="1457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sng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 Antiqua"/>
                </a:rPr>
                <a:t>CDF</a:t>
              </a:r>
              <a:endParaRPr kumimoji="0" lang="en-US" sz="11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87552" y="4276889"/>
            <a:ext cx="2562412" cy="2268937"/>
            <a:chOff x="6590752" y="4276889"/>
            <a:chExt cx="2562412" cy="226893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90752" y="4276889"/>
              <a:ext cx="2525543" cy="226893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487323" y="6176494"/>
              <a:ext cx="1665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>
                  <a:solidFill>
                    <a:prstClr val="white"/>
                  </a:solidFill>
                  <a:latin typeface="Book Antiqua"/>
                </a:rPr>
                <a:t>Output Image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185657" y="4281616"/>
            <a:ext cx="2732092" cy="2264210"/>
            <a:chOff x="3388857" y="4281616"/>
            <a:chExt cx="2732092" cy="226421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88857" y="4281616"/>
              <a:ext cx="2732092" cy="226421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23" name="TextBox 22"/>
            <p:cNvSpPr txBox="1"/>
            <p:nvPr/>
          </p:nvSpPr>
          <p:spPr>
            <a:xfrm>
              <a:off x="4192293" y="4406827"/>
              <a:ext cx="18373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sng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 Antiqua"/>
                </a:rPr>
                <a:t>Equalized histogram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32239" y="5124625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000000"/>
                </a:solidFill>
                <a:latin typeface="Book Antiqua"/>
              </a:rPr>
              <a:t>Original Image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21" y="2860416"/>
            <a:ext cx="2519519" cy="22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8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Histogram to CDF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819653"/>
              </p:ext>
            </p:extLst>
          </p:nvPr>
        </p:nvGraphicFramePr>
        <p:xfrm>
          <a:off x="333650" y="2930581"/>
          <a:ext cx="2011680" cy="2011680"/>
        </p:xfrm>
        <a:graphic>
          <a:graphicData uri="http://schemas.openxmlformats.org/drawingml/2006/table">
            <a:tbl>
              <a:tblPr firstRow="1" bandRow="1"/>
              <a:tblGrid>
                <a:gridCol w="402336">
                  <a:extLst>
                    <a:ext uri="{9D8B030D-6E8A-4147-A177-3AD203B41FA5}">
                      <a16:colId xmlns:a16="http://schemas.microsoft.com/office/drawing/2014/main" val="348944616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387431289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1199106986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23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889176"/>
                  </a:ext>
                </a:extLst>
              </a:tr>
              <a:tr h="4023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2615242"/>
                  </a:ext>
                </a:extLst>
              </a:tr>
              <a:tr h="4023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454321"/>
                  </a:ext>
                </a:extLst>
              </a:tr>
              <a:tr h="4023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3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19641" y="4942261"/>
                <a:ext cx="1239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𝑚𝑎𝑡𝑟𝑖𝑥</m:t>
                      </m:r>
                    </m:oMath>
                  </m:oMathPara>
                </a14:m>
                <a:endParaRPr lang="en-US" sz="1400">
                  <a:solidFill>
                    <a:srgbClr val="000000"/>
                  </a:solidFill>
                  <a:latin typeface="Book Antiqua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41" y="4942261"/>
                <a:ext cx="12396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009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Histogram to CDF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980689"/>
              </p:ext>
            </p:extLst>
          </p:nvPr>
        </p:nvGraphicFramePr>
        <p:xfrm>
          <a:off x="333650" y="2930581"/>
          <a:ext cx="2011680" cy="2011680"/>
        </p:xfrm>
        <a:graphic>
          <a:graphicData uri="http://schemas.openxmlformats.org/drawingml/2006/table">
            <a:tbl>
              <a:tblPr firstRow="1" bandRow="1"/>
              <a:tblGrid>
                <a:gridCol w="402336">
                  <a:extLst>
                    <a:ext uri="{9D8B030D-6E8A-4147-A177-3AD203B41FA5}">
                      <a16:colId xmlns:a16="http://schemas.microsoft.com/office/drawing/2014/main" val="348944616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387431289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1199106986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23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889176"/>
                  </a:ext>
                </a:extLst>
              </a:tr>
              <a:tr h="4023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2615242"/>
                  </a:ext>
                </a:extLst>
              </a:tr>
              <a:tr h="4023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454321"/>
                  </a:ext>
                </a:extLst>
              </a:tr>
              <a:tr h="4023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3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9641" y="4942261"/>
                <a:ext cx="1239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𝑚𝑎𝑡𝑟𝑖𝑥</m:t>
                      </m:r>
                    </m:oMath>
                  </m:oMathPara>
                </a14:m>
                <a:endParaRPr lang="en-US" sz="1400">
                  <a:solidFill>
                    <a:srgbClr val="000000"/>
                  </a:solidFill>
                  <a:latin typeface="Book Antiqua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41" y="4942261"/>
                <a:ext cx="12396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570091"/>
              </p:ext>
            </p:extLst>
          </p:nvPr>
        </p:nvGraphicFramePr>
        <p:xfrm>
          <a:off x="2677746" y="2930581"/>
          <a:ext cx="2011680" cy="2011680"/>
        </p:xfrm>
        <a:graphic>
          <a:graphicData uri="http://schemas.openxmlformats.org/drawingml/2006/table">
            <a:tbl>
              <a:tblPr firstRow="1" bandRow="1"/>
              <a:tblGrid>
                <a:gridCol w="402336">
                  <a:extLst>
                    <a:ext uri="{9D8B030D-6E8A-4147-A177-3AD203B41FA5}">
                      <a16:colId xmlns:a16="http://schemas.microsoft.com/office/drawing/2014/main" val="348944616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387431289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1199106986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23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889176"/>
                  </a:ext>
                </a:extLst>
              </a:tr>
              <a:tr h="4023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615242"/>
                  </a:ext>
                </a:extLst>
              </a:tr>
              <a:tr h="4023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B4F2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B4F2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54321"/>
                  </a:ext>
                </a:extLst>
              </a:tr>
              <a:tr h="4023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792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B4F2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3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792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792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792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792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79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063737" y="4977899"/>
                <a:ext cx="1239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𝑚𝑎𝑡𝑟𝑖𝑥</m:t>
                      </m:r>
                    </m:oMath>
                  </m:oMathPara>
                </a14:m>
                <a:endParaRPr lang="en-US" sz="1400">
                  <a:solidFill>
                    <a:srgbClr val="000000"/>
                  </a:solidFill>
                  <a:latin typeface="Book Antiqua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737" y="4977899"/>
                <a:ext cx="12396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85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Histogram to CDF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296748" y="4617241"/>
            <a:ext cx="3562367" cy="610604"/>
            <a:chOff x="5296748" y="4617241"/>
            <a:chExt cx="3562367" cy="610604"/>
          </a:xfrm>
        </p:grpSpPr>
        <p:sp>
          <p:nvSpPr>
            <p:cNvPr id="11" name="Rounded Rectangle 10"/>
            <p:cNvSpPr/>
            <p:nvPr/>
          </p:nvSpPr>
          <p:spPr>
            <a:xfrm>
              <a:off x="5296748" y="4617241"/>
              <a:ext cx="3562367" cy="610604"/>
            </a:xfrm>
            <a:prstGeom prst="roundRect">
              <a:avLst>
                <a:gd name="adj" fmla="val 5470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19264" y="4747028"/>
              <a:ext cx="427600" cy="365760"/>
            </a:xfrm>
            <a:prstGeom prst="rect">
              <a:avLst/>
            </a:prstGeom>
            <a:solidFill>
              <a:srgbClr val="EF7920"/>
            </a:solidFill>
            <a:ln w="317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239335" y="4703081"/>
              <a:ext cx="457200" cy="457200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6</a:t>
              </a:r>
            </a:p>
          </p:txBody>
        </p:sp>
        <p:cxnSp>
          <p:nvCxnSpPr>
            <p:cNvPr id="17" name="Straight Arrow Connector 16"/>
            <p:cNvCxnSpPr>
              <a:stCxn id="12" idx="3"/>
              <a:endCxn id="16" idx="1"/>
            </p:cNvCxnSpPr>
            <p:nvPr/>
          </p:nvCxnSpPr>
          <p:spPr>
            <a:xfrm>
              <a:off x="5846864" y="4929908"/>
              <a:ext cx="392471" cy="1773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 w="med" len="sm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6960496" y="4712070"/>
                  <a:ext cx="457200" cy="439223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solidFill>
                    <a:srgbClr val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25</m:t>
                            </m:r>
                          </m:den>
                        </m:f>
                      </m:oMath>
                    </m:oMathPara>
                  </a14:m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496" y="4712070"/>
                  <a:ext cx="457200" cy="439223"/>
                </a:xfrm>
                <a:prstGeom prst="rect">
                  <a:avLst/>
                </a:prstGeom>
                <a:blipFill>
                  <a:blip r:embed="rId4"/>
                  <a:stretch>
                    <a:fillRect b="-1351"/>
                  </a:stretch>
                </a:blipFill>
                <a:ln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7631931" y="4712070"/>
                  <a:ext cx="1110418" cy="439223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solidFill>
                    <a:srgbClr val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19</m:t>
                            </m:r>
                          </m:num>
                          <m:den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25</m:t>
                            </m:r>
                          </m:den>
                        </m:f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=0.76</m:t>
                        </m:r>
                      </m:oMath>
                    </m:oMathPara>
                  </a14:m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1931" y="4712070"/>
                  <a:ext cx="1110418" cy="43922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5296748" y="1918949"/>
            <a:ext cx="3562367" cy="610604"/>
            <a:chOff x="5296748" y="1918949"/>
            <a:chExt cx="3562367" cy="610604"/>
          </a:xfrm>
        </p:grpSpPr>
        <p:sp>
          <p:nvSpPr>
            <p:cNvPr id="21" name="Rounded Rectangle 20"/>
            <p:cNvSpPr/>
            <p:nvPr/>
          </p:nvSpPr>
          <p:spPr>
            <a:xfrm>
              <a:off x="5296748" y="1918949"/>
              <a:ext cx="3562367" cy="610604"/>
            </a:xfrm>
            <a:prstGeom prst="roundRect">
              <a:avLst>
                <a:gd name="adj" fmla="val 5470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416391" y="2049036"/>
              <a:ext cx="427600" cy="365760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236462" y="2005089"/>
              <a:ext cx="457200" cy="457200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24" name="Straight Arrow Connector 23"/>
            <p:cNvCxnSpPr>
              <a:stCxn id="22" idx="3"/>
              <a:endCxn id="23" idx="1"/>
            </p:cNvCxnSpPr>
            <p:nvPr/>
          </p:nvCxnSpPr>
          <p:spPr>
            <a:xfrm>
              <a:off x="5843991" y="2231916"/>
              <a:ext cx="392471" cy="1773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 w="med" len="sm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6957623" y="2014078"/>
                  <a:ext cx="457200" cy="439223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solidFill>
                    <a:srgbClr val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25</m:t>
                            </m:r>
                          </m:den>
                        </m:f>
                      </m:oMath>
                    </m:oMathPara>
                  </a14:m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7623" y="2014078"/>
                  <a:ext cx="457200" cy="43922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7629057" y="2014078"/>
                  <a:ext cx="1110420" cy="439223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solidFill>
                    <a:srgbClr val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25</m:t>
                            </m:r>
                          </m:den>
                        </m:f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=0.12</m:t>
                        </m:r>
                      </m:oMath>
                    </m:oMathPara>
                  </a14:m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9057" y="2014078"/>
                  <a:ext cx="1110420" cy="43922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/>
            <p:cNvCxnSpPr>
              <a:stCxn id="23" idx="3"/>
              <a:endCxn id="25" idx="1"/>
            </p:cNvCxnSpPr>
            <p:nvPr/>
          </p:nvCxnSpPr>
          <p:spPr>
            <a:xfrm>
              <a:off x="6693662" y="2233689"/>
              <a:ext cx="263961" cy="1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 w="med" len="sm"/>
            </a:ln>
            <a:effectLst/>
          </p:spPr>
        </p:cxnSp>
        <p:cxnSp>
          <p:nvCxnSpPr>
            <p:cNvPr id="28" name="Straight Arrow Connector 27"/>
            <p:cNvCxnSpPr>
              <a:stCxn id="25" idx="3"/>
              <a:endCxn id="26" idx="1"/>
            </p:cNvCxnSpPr>
            <p:nvPr/>
          </p:nvCxnSpPr>
          <p:spPr>
            <a:xfrm>
              <a:off x="7414823" y="2233690"/>
              <a:ext cx="214234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 w="med" len="sm"/>
            </a:ln>
            <a:effectLst/>
          </p:spPr>
        </p:cxnSp>
      </p:grpSp>
      <p:grpSp>
        <p:nvGrpSpPr>
          <p:cNvPr id="29" name="Group 28"/>
          <p:cNvGrpSpPr/>
          <p:nvPr/>
        </p:nvGrpSpPr>
        <p:grpSpPr>
          <a:xfrm>
            <a:off x="5296748" y="2593522"/>
            <a:ext cx="3562367" cy="610604"/>
            <a:chOff x="5296748" y="2593522"/>
            <a:chExt cx="3562367" cy="610604"/>
          </a:xfrm>
        </p:grpSpPr>
        <p:sp>
          <p:nvSpPr>
            <p:cNvPr id="30" name="Rounded Rectangle 29"/>
            <p:cNvSpPr/>
            <p:nvPr/>
          </p:nvSpPr>
          <p:spPr>
            <a:xfrm>
              <a:off x="5296748" y="2593522"/>
              <a:ext cx="3562367" cy="610604"/>
            </a:xfrm>
            <a:prstGeom prst="roundRect">
              <a:avLst>
                <a:gd name="adj" fmla="val 5470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416390" y="2719042"/>
              <a:ext cx="427600" cy="36576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17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36461" y="2675095"/>
              <a:ext cx="457200" cy="457200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3" name="Straight Arrow Connector 32"/>
            <p:cNvCxnSpPr>
              <a:stCxn id="31" idx="3"/>
              <a:endCxn id="32" idx="1"/>
            </p:cNvCxnSpPr>
            <p:nvPr/>
          </p:nvCxnSpPr>
          <p:spPr>
            <a:xfrm>
              <a:off x="5843990" y="2901922"/>
              <a:ext cx="392471" cy="1773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 w="med" len="sm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6957623" y="2684084"/>
                  <a:ext cx="457200" cy="439223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solidFill>
                    <a:srgbClr val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25</m:t>
                            </m:r>
                          </m:den>
                        </m:f>
                      </m:oMath>
                    </m:oMathPara>
                  </a14:m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7623" y="2684084"/>
                  <a:ext cx="457200" cy="43922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7629057" y="2684084"/>
                  <a:ext cx="1110419" cy="439223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solidFill>
                    <a:srgbClr val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25</m:t>
                            </m:r>
                          </m:den>
                        </m:f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=0.24</m:t>
                        </m:r>
                      </m:oMath>
                    </m:oMathPara>
                  </a14:m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9057" y="2684084"/>
                  <a:ext cx="1110419" cy="43922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/>
            <p:cNvCxnSpPr>
              <a:stCxn id="32" idx="3"/>
              <a:endCxn id="34" idx="1"/>
            </p:cNvCxnSpPr>
            <p:nvPr/>
          </p:nvCxnSpPr>
          <p:spPr>
            <a:xfrm>
              <a:off x="6693661" y="2903695"/>
              <a:ext cx="263962" cy="1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 w="med" len="sm"/>
            </a:ln>
            <a:effectLst/>
          </p:spPr>
        </p:cxnSp>
        <p:cxnSp>
          <p:nvCxnSpPr>
            <p:cNvPr id="37" name="Straight Arrow Connector 36"/>
            <p:cNvCxnSpPr>
              <a:stCxn id="34" idx="3"/>
              <a:endCxn id="35" idx="1"/>
            </p:cNvCxnSpPr>
            <p:nvPr/>
          </p:nvCxnSpPr>
          <p:spPr>
            <a:xfrm>
              <a:off x="7414823" y="2903696"/>
              <a:ext cx="214234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 w="med" len="sm"/>
            </a:ln>
            <a:effectLst/>
          </p:spPr>
        </p:cxnSp>
      </p:grpSp>
      <p:grpSp>
        <p:nvGrpSpPr>
          <p:cNvPr id="38" name="Group 37"/>
          <p:cNvGrpSpPr/>
          <p:nvPr/>
        </p:nvGrpSpPr>
        <p:grpSpPr>
          <a:xfrm>
            <a:off x="5296748" y="3268095"/>
            <a:ext cx="3562367" cy="610604"/>
            <a:chOff x="5296748" y="3268095"/>
            <a:chExt cx="3562367" cy="610604"/>
          </a:xfrm>
        </p:grpSpPr>
        <p:sp>
          <p:nvSpPr>
            <p:cNvPr id="39" name="Rounded Rectangle 38"/>
            <p:cNvSpPr/>
            <p:nvPr/>
          </p:nvSpPr>
          <p:spPr>
            <a:xfrm>
              <a:off x="5296748" y="3268095"/>
              <a:ext cx="3562367" cy="610604"/>
            </a:xfrm>
            <a:prstGeom prst="roundRect">
              <a:avLst>
                <a:gd name="adj" fmla="val 5470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416391" y="3379375"/>
              <a:ext cx="427600" cy="365760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36462" y="3335428"/>
              <a:ext cx="457200" cy="457200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4</a:t>
              </a:r>
            </a:p>
          </p:txBody>
        </p:sp>
        <p:cxnSp>
          <p:nvCxnSpPr>
            <p:cNvPr id="42" name="Straight Arrow Connector 41"/>
            <p:cNvCxnSpPr>
              <a:stCxn id="40" idx="3"/>
              <a:endCxn id="41" idx="1"/>
            </p:cNvCxnSpPr>
            <p:nvPr/>
          </p:nvCxnSpPr>
          <p:spPr>
            <a:xfrm>
              <a:off x="5843991" y="3562255"/>
              <a:ext cx="392471" cy="1773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 w="med" len="sm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6957623" y="3344417"/>
                  <a:ext cx="457200" cy="439223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solidFill>
                    <a:srgbClr val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25</m:t>
                            </m:r>
                          </m:den>
                        </m:f>
                      </m:oMath>
                    </m:oMathPara>
                  </a14:m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7623" y="3344417"/>
                  <a:ext cx="457200" cy="43922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7629057" y="3344417"/>
                  <a:ext cx="1110419" cy="439223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solidFill>
                    <a:srgbClr val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25</m:t>
                            </m:r>
                          </m:den>
                        </m:f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=0.4 </m:t>
                        </m:r>
                      </m:oMath>
                    </m:oMathPara>
                  </a14:m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9057" y="3344417"/>
                  <a:ext cx="1110419" cy="43922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/>
            <p:cNvCxnSpPr>
              <a:stCxn id="41" idx="3"/>
              <a:endCxn id="43" idx="1"/>
            </p:cNvCxnSpPr>
            <p:nvPr/>
          </p:nvCxnSpPr>
          <p:spPr>
            <a:xfrm>
              <a:off x="6693662" y="3564028"/>
              <a:ext cx="263961" cy="1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 w="med" len="sm"/>
            </a:ln>
            <a:effectLst/>
          </p:spPr>
        </p:cxnSp>
        <p:cxnSp>
          <p:nvCxnSpPr>
            <p:cNvPr id="46" name="Straight Arrow Connector 45"/>
            <p:cNvCxnSpPr>
              <a:stCxn id="43" idx="3"/>
              <a:endCxn id="44" idx="1"/>
            </p:cNvCxnSpPr>
            <p:nvPr/>
          </p:nvCxnSpPr>
          <p:spPr>
            <a:xfrm>
              <a:off x="7414823" y="3564029"/>
              <a:ext cx="214234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 w="med" len="sm"/>
            </a:ln>
            <a:effectLst/>
          </p:spPr>
        </p:cxnSp>
      </p:grpSp>
      <p:grpSp>
        <p:nvGrpSpPr>
          <p:cNvPr id="47" name="Group 46"/>
          <p:cNvGrpSpPr/>
          <p:nvPr/>
        </p:nvGrpSpPr>
        <p:grpSpPr>
          <a:xfrm>
            <a:off x="5296748" y="3942668"/>
            <a:ext cx="3562367" cy="610604"/>
            <a:chOff x="5296748" y="3942668"/>
            <a:chExt cx="3562367" cy="610604"/>
          </a:xfrm>
        </p:grpSpPr>
        <p:sp>
          <p:nvSpPr>
            <p:cNvPr id="48" name="Rounded Rectangle 47"/>
            <p:cNvSpPr/>
            <p:nvPr/>
          </p:nvSpPr>
          <p:spPr>
            <a:xfrm>
              <a:off x="5296748" y="3942668"/>
              <a:ext cx="3562367" cy="610604"/>
            </a:xfrm>
            <a:prstGeom prst="roundRect">
              <a:avLst>
                <a:gd name="adj" fmla="val 5470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16391" y="4067452"/>
              <a:ext cx="427600" cy="365760"/>
            </a:xfrm>
            <a:prstGeom prst="rect">
              <a:avLst/>
            </a:prstGeom>
            <a:solidFill>
              <a:srgbClr val="50B4F2">
                <a:lumMod val="40000"/>
                <a:lumOff val="60000"/>
              </a:srgbClr>
            </a:solidFill>
            <a:ln w="317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236462" y="4023505"/>
              <a:ext cx="457200" cy="457200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1" name="Straight Arrow Connector 50"/>
            <p:cNvCxnSpPr>
              <a:stCxn id="49" idx="3"/>
              <a:endCxn id="50" idx="1"/>
            </p:cNvCxnSpPr>
            <p:nvPr/>
          </p:nvCxnSpPr>
          <p:spPr>
            <a:xfrm>
              <a:off x="5843991" y="4250332"/>
              <a:ext cx="392471" cy="1773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 w="med" len="sm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6957623" y="4032494"/>
                  <a:ext cx="457200" cy="439223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solidFill>
                    <a:srgbClr val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25</m:t>
                            </m:r>
                          </m:den>
                        </m:f>
                      </m:oMath>
                    </m:oMathPara>
                  </a14:m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7623" y="4032494"/>
                  <a:ext cx="457200" cy="43922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7629058" y="4032494"/>
                  <a:ext cx="1110418" cy="439223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solidFill>
                    <a:srgbClr val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13</m:t>
                            </m:r>
                          </m:num>
                          <m:den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25</m:t>
                            </m:r>
                          </m:den>
                        </m:f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=0.52 </m:t>
                        </m:r>
                      </m:oMath>
                    </m:oMathPara>
                  </a14:m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9058" y="4032494"/>
                  <a:ext cx="1110418" cy="43922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/>
            <p:cNvCxnSpPr>
              <a:stCxn id="50" idx="3"/>
              <a:endCxn id="52" idx="1"/>
            </p:cNvCxnSpPr>
            <p:nvPr/>
          </p:nvCxnSpPr>
          <p:spPr>
            <a:xfrm>
              <a:off x="6693662" y="4252105"/>
              <a:ext cx="263961" cy="1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 w="med" len="sm"/>
            </a:ln>
            <a:effectLst/>
          </p:spPr>
        </p:cxnSp>
        <p:cxnSp>
          <p:nvCxnSpPr>
            <p:cNvPr id="55" name="Straight Arrow Connector 54"/>
            <p:cNvCxnSpPr>
              <a:stCxn id="52" idx="3"/>
              <a:endCxn id="53" idx="1"/>
            </p:cNvCxnSpPr>
            <p:nvPr/>
          </p:nvCxnSpPr>
          <p:spPr>
            <a:xfrm>
              <a:off x="7414823" y="4252106"/>
              <a:ext cx="214235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 w="med" len="sm"/>
            </a:ln>
            <a:effectLst/>
          </p:spPr>
        </p:cxnSp>
      </p:grpSp>
      <p:grpSp>
        <p:nvGrpSpPr>
          <p:cNvPr id="56" name="Group 55"/>
          <p:cNvGrpSpPr/>
          <p:nvPr/>
        </p:nvGrpSpPr>
        <p:grpSpPr>
          <a:xfrm>
            <a:off x="5296748" y="5291814"/>
            <a:ext cx="3562367" cy="610604"/>
            <a:chOff x="5296748" y="5291814"/>
            <a:chExt cx="3562367" cy="610604"/>
          </a:xfrm>
        </p:grpSpPr>
        <p:sp>
          <p:nvSpPr>
            <p:cNvPr id="57" name="Rounded Rectangle 56"/>
            <p:cNvSpPr/>
            <p:nvPr/>
          </p:nvSpPr>
          <p:spPr>
            <a:xfrm>
              <a:off x="5296748" y="5291814"/>
              <a:ext cx="3562367" cy="610604"/>
            </a:xfrm>
            <a:prstGeom prst="roundRect">
              <a:avLst>
                <a:gd name="adj" fmla="val 5470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416391" y="5416707"/>
              <a:ext cx="427600" cy="36576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236462" y="5372760"/>
              <a:ext cx="457200" cy="457200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4</a:t>
              </a:r>
            </a:p>
          </p:txBody>
        </p:sp>
        <p:cxnSp>
          <p:nvCxnSpPr>
            <p:cNvPr id="60" name="Straight Arrow Connector 59"/>
            <p:cNvCxnSpPr>
              <a:stCxn id="58" idx="3"/>
              <a:endCxn id="59" idx="1"/>
            </p:cNvCxnSpPr>
            <p:nvPr/>
          </p:nvCxnSpPr>
          <p:spPr>
            <a:xfrm>
              <a:off x="5843991" y="5599587"/>
              <a:ext cx="392471" cy="1773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 w="med" len="sm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6957623" y="5381749"/>
                  <a:ext cx="457200" cy="439223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solidFill>
                    <a:srgbClr val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25</m:t>
                            </m:r>
                          </m:den>
                        </m:f>
                      </m:oMath>
                    </m:oMathPara>
                  </a14:m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7623" y="5381749"/>
                  <a:ext cx="457200" cy="43922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7629058" y="5381749"/>
                  <a:ext cx="1110418" cy="439223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solidFill>
                    <a:srgbClr val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25</m:t>
                            </m:r>
                          </m:den>
                        </m:f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=0.92 </m:t>
                        </m:r>
                      </m:oMath>
                    </m:oMathPara>
                  </a14:m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9058" y="5381749"/>
                  <a:ext cx="1110418" cy="43922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/>
            <p:cNvCxnSpPr>
              <a:stCxn id="59" idx="3"/>
              <a:endCxn id="61" idx="1"/>
            </p:cNvCxnSpPr>
            <p:nvPr/>
          </p:nvCxnSpPr>
          <p:spPr>
            <a:xfrm>
              <a:off x="6693662" y="5601360"/>
              <a:ext cx="263961" cy="1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 w="med" len="sm"/>
            </a:ln>
            <a:effectLst/>
          </p:spPr>
        </p:cxnSp>
        <p:cxnSp>
          <p:nvCxnSpPr>
            <p:cNvPr id="64" name="Straight Arrow Connector 63"/>
            <p:cNvCxnSpPr>
              <a:stCxn id="61" idx="3"/>
              <a:endCxn id="62" idx="1"/>
            </p:cNvCxnSpPr>
            <p:nvPr/>
          </p:nvCxnSpPr>
          <p:spPr>
            <a:xfrm>
              <a:off x="7414823" y="5601361"/>
              <a:ext cx="214235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 w="med" len="sm"/>
            </a:ln>
            <a:effectLst/>
          </p:spPr>
        </p:cxnSp>
      </p:grpSp>
      <p:grpSp>
        <p:nvGrpSpPr>
          <p:cNvPr id="65" name="Group 64"/>
          <p:cNvGrpSpPr/>
          <p:nvPr/>
        </p:nvGrpSpPr>
        <p:grpSpPr>
          <a:xfrm>
            <a:off x="5296748" y="5966389"/>
            <a:ext cx="3562367" cy="610604"/>
            <a:chOff x="5296748" y="5966389"/>
            <a:chExt cx="3562367" cy="610604"/>
          </a:xfrm>
        </p:grpSpPr>
        <p:sp>
          <p:nvSpPr>
            <p:cNvPr id="66" name="Rounded Rectangle 65"/>
            <p:cNvSpPr/>
            <p:nvPr/>
          </p:nvSpPr>
          <p:spPr>
            <a:xfrm>
              <a:off x="5296748" y="5966389"/>
              <a:ext cx="3562367" cy="610604"/>
            </a:xfrm>
            <a:prstGeom prst="roundRect">
              <a:avLst>
                <a:gd name="adj" fmla="val 5470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416391" y="6095355"/>
              <a:ext cx="427600" cy="365760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236462" y="6051405"/>
              <a:ext cx="457200" cy="457200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</a:t>
              </a:r>
            </a:p>
          </p:txBody>
        </p:sp>
        <p:cxnSp>
          <p:nvCxnSpPr>
            <p:cNvPr id="69" name="Straight Arrow Connector 68"/>
            <p:cNvCxnSpPr>
              <a:stCxn id="67" idx="3"/>
              <a:endCxn id="68" idx="1"/>
            </p:cNvCxnSpPr>
            <p:nvPr/>
          </p:nvCxnSpPr>
          <p:spPr>
            <a:xfrm>
              <a:off x="5843991" y="6278235"/>
              <a:ext cx="392471" cy="177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 w="med" len="sm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6957623" y="6060394"/>
                  <a:ext cx="457200" cy="439223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solidFill>
                    <a:srgbClr val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25</m:t>
                            </m:r>
                          </m:den>
                        </m:f>
                      </m:oMath>
                    </m:oMathPara>
                  </a14:m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7623" y="6060394"/>
                  <a:ext cx="457200" cy="43922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7629058" y="6060394"/>
                  <a:ext cx="1110418" cy="439223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solidFill>
                    <a:srgbClr val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25</m:t>
                            </m:r>
                          </m:num>
                          <m:den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25</m:t>
                            </m:r>
                          </m:den>
                        </m:f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9058" y="6060394"/>
                  <a:ext cx="1110418" cy="439223"/>
                </a:xfrm>
                <a:prstGeom prst="rect">
                  <a:avLst/>
                </a:prstGeom>
                <a:blipFill>
                  <a:blip r:embed="rId15"/>
                  <a:stretch>
                    <a:fillRect b="-1351"/>
                  </a:stretch>
                </a:blipFill>
                <a:ln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Arrow Connector 71"/>
            <p:cNvCxnSpPr>
              <a:stCxn id="68" idx="3"/>
              <a:endCxn id="70" idx="1"/>
            </p:cNvCxnSpPr>
            <p:nvPr/>
          </p:nvCxnSpPr>
          <p:spPr>
            <a:xfrm>
              <a:off x="6693662" y="6280005"/>
              <a:ext cx="263961" cy="1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 w="med" len="sm"/>
            </a:ln>
            <a:effectLst/>
          </p:spPr>
        </p:cxnSp>
        <p:cxnSp>
          <p:nvCxnSpPr>
            <p:cNvPr id="73" name="Straight Arrow Connector 72"/>
            <p:cNvCxnSpPr>
              <a:stCxn id="70" idx="3"/>
              <a:endCxn id="71" idx="1"/>
            </p:cNvCxnSpPr>
            <p:nvPr/>
          </p:nvCxnSpPr>
          <p:spPr>
            <a:xfrm>
              <a:off x="7414823" y="6280006"/>
              <a:ext cx="214235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 w="med" len="sm"/>
            </a:ln>
            <a:effectLst/>
          </p:spPr>
        </p:cxnSp>
      </p:grpSp>
      <p:sp>
        <p:nvSpPr>
          <p:cNvPr id="74" name="TextBox 73"/>
          <p:cNvSpPr txBox="1"/>
          <p:nvPr/>
        </p:nvSpPr>
        <p:spPr>
          <a:xfrm>
            <a:off x="5299622" y="1590676"/>
            <a:ext cx="605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000000"/>
                </a:solidFill>
                <a:latin typeface="Book Antiqua"/>
              </a:rPr>
              <a:t>Pixel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905460" y="1596274"/>
            <a:ext cx="1004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000000"/>
                </a:solidFill>
                <a:latin typeface="Book Antiqua"/>
              </a:rPr>
              <a:t>No. of pixel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875308" y="1596933"/>
            <a:ext cx="62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000000"/>
                </a:solidFill>
                <a:latin typeface="Book Antiqua"/>
              </a:rPr>
              <a:t>PDF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971633" y="1590676"/>
            <a:ext cx="527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000000"/>
                </a:solidFill>
                <a:latin typeface="Book Antiqua"/>
              </a:rPr>
              <a:t>CDF</a:t>
            </a:r>
          </a:p>
        </p:txBody>
      </p:sp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144877"/>
              </p:ext>
            </p:extLst>
          </p:nvPr>
        </p:nvGraphicFramePr>
        <p:xfrm>
          <a:off x="333650" y="2930581"/>
          <a:ext cx="2011680" cy="2011680"/>
        </p:xfrm>
        <a:graphic>
          <a:graphicData uri="http://schemas.openxmlformats.org/drawingml/2006/table">
            <a:tbl>
              <a:tblPr firstRow="1" bandRow="1"/>
              <a:tblGrid>
                <a:gridCol w="402336">
                  <a:extLst>
                    <a:ext uri="{9D8B030D-6E8A-4147-A177-3AD203B41FA5}">
                      <a16:colId xmlns:a16="http://schemas.microsoft.com/office/drawing/2014/main" val="348944616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387431289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1199106986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23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889176"/>
                  </a:ext>
                </a:extLst>
              </a:tr>
              <a:tr h="4023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2615242"/>
                  </a:ext>
                </a:extLst>
              </a:tr>
              <a:tr h="4023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454321"/>
                  </a:ext>
                </a:extLst>
              </a:tr>
              <a:tr h="4023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3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719641" y="4942261"/>
                <a:ext cx="1239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𝑚𝑎𝑡𝑟𝑖𝑥</m:t>
                      </m:r>
                    </m:oMath>
                  </m:oMathPara>
                </a14:m>
                <a:endParaRPr lang="en-US" sz="1400">
                  <a:solidFill>
                    <a:srgbClr val="000000"/>
                  </a:solidFill>
                  <a:latin typeface="Book Antiqua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41" y="4942261"/>
                <a:ext cx="1239698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0" name="Tab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275758"/>
              </p:ext>
            </p:extLst>
          </p:nvPr>
        </p:nvGraphicFramePr>
        <p:xfrm>
          <a:off x="2677746" y="2930581"/>
          <a:ext cx="2011680" cy="2011680"/>
        </p:xfrm>
        <a:graphic>
          <a:graphicData uri="http://schemas.openxmlformats.org/drawingml/2006/table">
            <a:tbl>
              <a:tblPr firstRow="1" bandRow="1"/>
              <a:tblGrid>
                <a:gridCol w="402336">
                  <a:extLst>
                    <a:ext uri="{9D8B030D-6E8A-4147-A177-3AD203B41FA5}">
                      <a16:colId xmlns:a16="http://schemas.microsoft.com/office/drawing/2014/main" val="348944616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387431289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1199106986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23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889176"/>
                  </a:ext>
                </a:extLst>
              </a:tr>
              <a:tr h="4023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615242"/>
                  </a:ext>
                </a:extLst>
              </a:tr>
              <a:tr h="4023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B4F2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B4F2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54321"/>
                  </a:ext>
                </a:extLst>
              </a:tr>
              <a:tr h="4023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792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B4F2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3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792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792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792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792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2100" b="0">
                          <a:solidFill>
                            <a:schemeClr val="tx2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79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3063737" y="4977899"/>
                <a:ext cx="1239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𝑚𝑎𝑡𝑟𝑖𝑥</m:t>
                      </m:r>
                    </m:oMath>
                  </m:oMathPara>
                </a14:m>
                <a:endParaRPr lang="en-US" sz="1400">
                  <a:solidFill>
                    <a:srgbClr val="000000"/>
                  </a:solidFill>
                  <a:latin typeface="Book Antiqua"/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737" y="4977899"/>
                <a:ext cx="1239698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17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Histogram to CDF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8780" y="1769560"/>
                <a:ext cx="4376664" cy="400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𝑻𝒐𝒕𝒂𝒍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𝒑𝒊𝒙𝒆𝒍𝒔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𝒑𝒊𝒙𝒆𝒍𝒔</m:t>
                      </m:r>
                    </m:oMath>
                  </m:oMathPara>
                </a14:m>
                <a:r>
                  <a:rPr lang="en-US" sz="2000" b="1">
                    <a:solidFill>
                      <a:srgbClr val="000000"/>
                    </a:solidFill>
                    <a:latin typeface="Book Antiqua"/>
                  </a:rPr>
                  <a:t/>
                </a:r>
                <a:br>
                  <a:rPr lang="en-US" sz="2000" b="1">
                    <a:solidFill>
                      <a:srgbClr val="000000"/>
                    </a:solidFill>
                    <a:latin typeface="Book Antiqua"/>
                  </a:rPr>
                </a:br>
                <a:endParaRPr lang="en-US" sz="2000" b="1">
                  <a:solidFill>
                    <a:srgbClr val="000000"/>
                  </a:solidFill>
                  <a:latin typeface="Book Antiqu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80" y="1769560"/>
                <a:ext cx="4376664" cy="400174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702171"/>
              </p:ext>
            </p:extLst>
          </p:nvPr>
        </p:nvGraphicFramePr>
        <p:xfrm>
          <a:off x="392793" y="2370551"/>
          <a:ext cx="4005941" cy="3722474"/>
        </p:xfrm>
        <a:graphic>
          <a:graphicData uri="http://schemas.openxmlformats.org/drawingml/2006/table">
            <a:tbl>
              <a:tblPr firstRow="1" bandRow="1"/>
              <a:tblGrid>
                <a:gridCol w="1284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5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35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Number</a:t>
                      </a:r>
                      <a:r>
                        <a:rPr lang="en-US" baseline="0">
                          <a:solidFill>
                            <a:schemeClr val="tx2"/>
                          </a:solidFill>
                        </a:rPr>
                        <a:t> of pixels</a:t>
                      </a:r>
                      <a:endParaRPr lang="en-US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Probability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CDF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3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1/25 = </a:t>
                      </a:r>
                      <a:r>
                        <a:rPr lang="en-US" b="1">
                          <a:solidFill>
                            <a:schemeClr val="tx2"/>
                          </a:solidFill>
                        </a:rPr>
                        <a:t>0.04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0.04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3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2/25 = </a:t>
                      </a:r>
                      <a:r>
                        <a:rPr lang="en-US" b="1">
                          <a:solidFill>
                            <a:schemeClr val="tx2"/>
                          </a:solidFill>
                        </a:rPr>
                        <a:t>0.08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0.12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3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8/25 = </a:t>
                      </a:r>
                      <a:r>
                        <a:rPr lang="en-US" b="1">
                          <a:solidFill>
                            <a:schemeClr val="tx2"/>
                          </a:solidFill>
                        </a:rPr>
                        <a:t>0.32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0.44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3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10/25 = </a:t>
                      </a:r>
                      <a:r>
                        <a:rPr lang="en-US" b="1">
                          <a:solidFill>
                            <a:schemeClr val="tx2"/>
                          </a:solidFill>
                        </a:rPr>
                        <a:t>0.40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0.84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3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2/25 = </a:t>
                      </a:r>
                      <a:r>
                        <a:rPr lang="en-US" b="1">
                          <a:solidFill>
                            <a:schemeClr val="tx2"/>
                          </a:solidFill>
                        </a:rPr>
                        <a:t>0.08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0.92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3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1/25 = </a:t>
                      </a:r>
                      <a:r>
                        <a:rPr lang="en-US" b="1">
                          <a:solidFill>
                            <a:schemeClr val="tx2"/>
                          </a:solidFill>
                        </a:rPr>
                        <a:t>0.04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0.96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03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1/25 = </a:t>
                      </a:r>
                      <a:r>
                        <a:rPr lang="en-US" b="1">
                          <a:solidFill>
                            <a:schemeClr val="tx2"/>
                          </a:solidFill>
                        </a:rPr>
                        <a:t>0.04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1.00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3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Histogram to CDF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8780" y="1769560"/>
                <a:ext cx="4376664" cy="400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𝑻𝒐𝒕𝒂𝒍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𝒑𝒊𝒙𝒆𝒍𝒔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𝒑𝒊𝒙𝒆𝒍𝒔</m:t>
                      </m:r>
                    </m:oMath>
                  </m:oMathPara>
                </a14:m>
                <a:r>
                  <a:rPr lang="en-US" sz="2000" b="1">
                    <a:solidFill>
                      <a:srgbClr val="000000"/>
                    </a:solidFill>
                    <a:latin typeface="Book Antiqua"/>
                  </a:rPr>
                  <a:t/>
                </a:r>
                <a:br>
                  <a:rPr lang="en-US" sz="2000" b="1">
                    <a:solidFill>
                      <a:srgbClr val="000000"/>
                    </a:solidFill>
                    <a:latin typeface="Book Antiqua"/>
                  </a:rPr>
                </a:br>
                <a:endParaRPr lang="en-US" sz="2000" b="1">
                  <a:solidFill>
                    <a:srgbClr val="000000"/>
                  </a:solidFill>
                  <a:latin typeface="Book Antiqu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80" y="1769560"/>
                <a:ext cx="4376664" cy="400174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442390"/>
              </p:ext>
            </p:extLst>
          </p:nvPr>
        </p:nvGraphicFramePr>
        <p:xfrm>
          <a:off x="392793" y="2370551"/>
          <a:ext cx="4005941" cy="3722474"/>
        </p:xfrm>
        <a:graphic>
          <a:graphicData uri="http://schemas.openxmlformats.org/drawingml/2006/table">
            <a:tbl>
              <a:tblPr firstRow="1" bandRow="1"/>
              <a:tblGrid>
                <a:gridCol w="1284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5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35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Number</a:t>
                      </a:r>
                      <a:r>
                        <a:rPr lang="en-US" baseline="0">
                          <a:solidFill>
                            <a:schemeClr val="tx2"/>
                          </a:solidFill>
                        </a:rPr>
                        <a:t> of pixels</a:t>
                      </a:r>
                      <a:endParaRPr lang="en-US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Probability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CDF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3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1/25 = </a:t>
                      </a:r>
                      <a:r>
                        <a:rPr lang="en-US" b="1">
                          <a:solidFill>
                            <a:schemeClr val="tx2"/>
                          </a:solidFill>
                        </a:rPr>
                        <a:t>0.04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0.04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3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2/25 = </a:t>
                      </a:r>
                      <a:r>
                        <a:rPr lang="en-US" b="1">
                          <a:solidFill>
                            <a:schemeClr val="tx2"/>
                          </a:solidFill>
                        </a:rPr>
                        <a:t>0.08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0.12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3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8/25 = </a:t>
                      </a:r>
                      <a:r>
                        <a:rPr lang="en-US" b="1">
                          <a:solidFill>
                            <a:schemeClr val="tx2"/>
                          </a:solidFill>
                        </a:rPr>
                        <a:t>0.32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0.44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3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10/25 = </a:t>
                      </a:r>
                      <a:r>
                        <a:rPr lang="en-US" b="1">
                          <a:solidFill>
                            <a:schemeClr val="tx2"/>
                          </a:solidFill>
                        </a:rPr>
                        <a:t>0.40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0.84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3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2/25 = </a:t>
                      </a:r>
                      <a:r>
                        <a:rPr lang="en-US" b="1">
                          <a:solidFill>
                            <a:schemeClr val="tx2"/>
                          </a:solidFill>
                        </a:rPr>
                        <a:t>0.08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0.92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3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1/25 = </a:t>
                      </a:r>
                      <a:r>
                        <a:rPr lang="en-US" b="1">
                          <a:solidFill>
                            <a:schemeClr val="tx2"/>
                          </a:solidFill>
                        </a:rPr>
                        <a:t>0.04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0.96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03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1/25 = </a:t>
                      </a:r>
                      <a:r>
                        <a:rPr lang="en-US" b="1">
                          <a:solidFill>
                            <a:schemeClr val="tx2"/>
                          </a:solidFill>
                        </a:rPr>
                        <a:t>0.04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1.00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4708400" y="1515691"/>
            <a:ext cx="0" cy="5345702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2235136599"/>
              </p:ext>
            </p:extLst>
          </p:nvPr>
        </p:nvGraphicFramePr>
        <p:xfrm>
          <a:off x="4978875" y="1769560"/>
          <a:ext cx="3871205" cy="22826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Rounded Rectangle 16"/>
          <p:cNvSpPr/>
          <p:nvPr/>
        </p:nvSpPr>
        <p:spPr>
          <a:xfrm>
            <a:off x="4940773" y="1744704"/>
            <a:ext cx="4012725" cy="2307508"/>
          </a:xfrm>
          <a:prstGeom prst="roundRect">
            <a:avLst>
              <a:gd name="adj" fmla="val 8353"/>
            </a:avLst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732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Histogram to CDF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  <p:sp>
        <p:nvSpPr>
          <p:cNvPr id="9" name="Rectangle 8"/>
          <p:cNvSpPr/>
          <p:nvPr/>
        </p:nvSpPr>
        <p:spPr>
          <a:xfrm>
            <a:off x="729308" y="3245339"/>
            <a:ext cx="3291840" cy="1755648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29308" y="4653515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12" name="Straight Connector 11"/>
          <p:cNvCxnSpPr/>
          <p:nvPr/>
        </p:nvCxnSpPr>
        <p:spPr>
          <a:xfrm>
            <a:off x="729308" y="4315187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16" name="Straight Connector 15"/>
          <p:cNvCxnSpPr/>
          <p:nvPr/>
        </p:nvCxnSpPr>
        <p:spPr>
          <a:xfrm>
            <a:off x="729308" y="3958571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17" name="Straight Connector 16"/>
          <p:cNvCxnSpPr/>
          <p:nvPr/>
        </p:nvCxnSpPr>
        <p:spPr>
          <a:xfrm>
            <a:off x="729308" y="3601955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18" name="Rectangle 17"/>
          <p:cNvSpPr/>
          <p:nvPr/>
        </p:nvSpPr>
        <p:spPr>
          <a:xfrm>
            <a:off x="968958" y="4822690"/>
            <a:ext cx="332055" cy="171451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62082" y="4465504"/>
            <a:ext cx="332055" cy="528637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55206" y="4117841"/>
            <a:ext cx="332055" cy="876300"/>
          </a:xfrm>
          <a:prstGeom prst="rect">
            <a:avLst/>
          </a:prstGeom>
          <a:solidFill>
            <a:srgbClr val="126E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48330" y="4822690"/>
            <a:ext cx="332055" cy="171451"/>
          </a:xfrm>
          <a:prstGeom prst="rect">
            <a:avLst/>
          </a:prstGeom>
          <a:solidFill>
            <a:srgbClr val="92D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390" y="5030900"/>
            <a:ext cx="289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Book Antiqua"/>
              </a:rPr>
              <a:t>1                    2                  3                   4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2247" y="3135611"/>
            <a:ext cx="378773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1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0.8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0.6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0.4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0.2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196635" y="3236195"/>
            <a:ext cx="3291840" cy="1755648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196635" y="4644371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26" name="Straight Connector 25"/>
          <p:cNvCxnSpPr/>
          <p:nvPr/>
        </p:nvCxnSpPr>
        <p:spPr>
          <a:xfrm>
            <a:off x="5196635" y="4306043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27" name="Straight Connector 26"/>
          <p:cNvCxnSpPr/>
          <p:nvPr/>
        </p:nvCxnSpPr>
        <p:spPr>
          <a:xfrm>
            <a:off x="5196635" y="3949427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28" name="Straight Connector 27"/>
          <p:cNvCxnSpPr/>
          <p:nvPr/>
        </p:nvCxnSpPr>
        <p:spPr>
          <a:xfrm>
            <a:off x="5196635" y="3592811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5436285" y="4813546"/>
            <a:ext cx="332055" cy="171451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63717" y="5021756"/>
            <a:ext cx="289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Book Antiqua"/>
              </a:rPr>
              <a:t>1                    2                  3                   4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99574" y="3126467"/>
            <a:ext cx="378773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1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0.8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0.6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0.4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0.2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92845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Histogram to CDF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  <p:sp>
        <p:nvSpPr>
          <p:cNvPr id="9" name="Rectangle 8"/>
          <p:cNvSpPr/>
          <p:nvPr/>
        </p:nvSpPr>
        <p:spPr>
          <a:xfrm>
            <a:off x="729308" y="3245339"/>
            <a:ext cx="3291840" cy="1755648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29308" y="4653515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12" name="Straight Connector 11"/>
          <p:cNvCxnSpPr/>
          <p:nvPr/>
        </p:nvCxnSpPr>
        <p:spPr>
          <a:xfrm>
            <a:off x="729308" y="4315187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16" name="Straight Connector 15"/>
          <p:cNvCxnSpPr/>
          <p:nvPr/>
        </p:nvCxnSpPr>
        <p:spPr>
          <a:xfrm>
            <a:off x="729308" y="3958571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17" name="Straight Connector 16"/>
          <p:cNvCxnSpPr/>
          <p:nvPr/>
        </p:nvCxnSpPr>
        <p:spPr>
          <a:xfrm>
            <a:off x="729308" y="3601955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18" name="Rectangle 17"/>
          <p:cNvSpPr/>
          <p:nvPr/>
        </p:nvSpPr>
        <p:spPr>
          <a:xfrm>
            <a:off x="968958" y="4822690"/>
            <a:ext cx="332055" cy="171451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62082" y="4465504"/>
            <a:ext cx="332055" cy="528637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55206" y="4117841"/>
            <a:ext cx="332055" cy="876300"/>
          </a:xfrm>
          <a:prstGeom prst="rect">
            <a:avLst/>
          </a:prstGeom>
          <a:solidFill>
            <a:srgbClr val="126E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48330" y="4822690"/>
            <a:ext cx="332055" cy="171451"/>
          </a:xfrm>
          <a:prstGeom prst="rect">
            <a:avLst/>
          </a:prstGeom>
          <a:solidFill>
            <a:srgbClr val="92D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390" y="5030900"/>
            <a:ext cx="289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Book Antiqua"/>
              </a:rPr>
              <a:t>1                    2                  3                   4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2247" y="3135611"/>
            <a:ext cx="378773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1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0.8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0.6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0.4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0.2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196635" y="3236195"/>
            <a:ext cx="3291840" cy="1755648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196635" y="4644371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26" name="Straight Connector 25"/>
          <p:cNvCxnSpPr/>
          <p:nvPr/>
        </p:nvCxnSpPr>
        <p:spPr>
          <a:xfrm>
            <a:off x="5196635" y="4306043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27" name="Straight Connector 26"/>
          <p:cNvCxnSpPr/>
          <p:nvPr/>
        </p:nvCxnSpPr>
        <p:spPr>
          <a:xfrm>
            <a:off x="5196635" y="3949427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28" name="Straight Connector 27"/>
          <p:cNvCxnSpPr/>
          <p:nvPr/>
        </p:nvCxnSpPr>
        <p:spPr>
          <a:xfrm>
            <a:off x="5196635" y="3592811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5436285" y="4813546"/>
            <a:ext cx="332055" cy="171451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63717" y="5021756"/>
            <a:ext cx="289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Book Antiqua"/>
              </a:rPr>
              <a:t>1                    2                  3                   4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99574" y="3126467"/>
            <a:ext cx="378773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1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0.8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0.6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0.4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0.2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</a:t>
            </a:r>
          </a:p>
        </p:txBody>
      </p:sp>
      <p:cxnSp>
        <p:nvCxnSpPr>
          <p:cNvPr id="32" name="Curved Connector 31"/>
          <p:cNvCxnSpPr>
            <a:stCxn id="18" idx="0"/>
            <a:endCxn id="19" idx="0"/>
          </p:cNvCxnSpPr>
          <p:nvPr/>
        </p:nvCxnSpPr>
        <p:spPr>
          <a:xfrm rot="5400000" flipH="1" flipV="1">
            <a:off x="1352955" y="4247535"/>
            <a:ext cx="357186" cy="793124"/>
          </a:xfrm>
          <a:prstGeom prst="curvedConnector3">
            <a:avLst>
              <a:gd name="adj1" fmla="val 164000"/>
            </a:avLst>
          </a:prstGeom>
          <a:noFill/>
          <a:ln w="28575" cap="flat" cmpd="sng" algn="ctr">
            <a:solidFill>
              <a:srgbClr val="EF7920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Rectangle 32"/>
          <p:cNvSpPr/>
          <p:nvPr/>
        </p:nvSpPr>
        <p:spPr>
          <a:xfrm>
            <a:off x="6229409" y="4456360"/>
            <a:ext cx="332055" cy="528637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229409" y="4276629"/>
            <a:ext cx="332055" cy="171451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>
            <a:stCxn id="29" idx="0"/>
            <a:endCxn id="34" idx="0"/>
          </p:cNvCxnSpPr>
          <p:nvPr/>
        </p:nvCxnSpPr>
        <p:spPr>
          <a:xfrm flipV="1">
            <a:off x="5602313" y="4276629"/>
            <a:ext cx="793124" cy="536917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oval"/>
            <a:tailEnd type="oval"/>
          </a:ln>
          <a:effectLst/>
        </p:spPr>
      </p:cxnSp>
    </p:spTree>
    <p:extLst>
      <p:ext uri="{BB962C8B-B14F-4D97-AF65-F5344CB8AC3E}">
        <p14:creationId xmlns:p14="http://schemas.microsoft.com/office/powerpoint/2010/main" val="320956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Histogram to CDF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  <p:sp>
        <p:nvSpPr>
          <p:cNvPr id="9" name="Rectangle 8"/>
          <p:cNvSpPr/>
          <p:nvPr/>
        </p:nvSpPr>
        <p:spPr>
          <a:xfrm>
            <a:off x="729308" y="3245339"/>
            <a:ext cx="3291840" cy="1755648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29308" y="4653515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12" name="Straight Connector 11"/>
          <p:cNvCxnSpPr/>
          <p:nvPr/>
        </p:nvCxnSpPr>
        <p:spPr>
          <a:xfrm>
            <a:off x="729308" y="4315187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16" name="Straight Connector 15"/>
          <p:cNvCxnSpPr/>
          <p:nvPr/>
        </p:nvCxnSpPr>
        <p:spPr>
          <a:xfrm>
            <a:off x="729308" y="3958571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17" name="Straight Connector 16"/>
          <p:cNvCxnSpPr/>
          <p:nvPr/>
        </p:nvCxnSpPr>
        <p:spPr>
          <a:xfrm>
            <a:off x="729308" y="3601955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18" name="Rectangle 17"/>
          <p:cNvSpPr/>
          <p:nvPr/>
        </p:nvSpPr>
        <p:spPr>
          <a:xfrm>
            <a:off x="968958" y="4822690"/>
            <a:ext cx="332055" cy="171451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62082" y="4465504"/>
            <a:ext cx="332055" cy="528637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55206" y="4117841"/>
            <a:ext cx="332055" cy="876300"/>
          </a:xfrm>
          <a:prstGeom prst="rect">
            <a:avLst/>
          </a:prstGeom>
          <a:solidFill>
            <a:srgbClr val="126E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48330" y="4822690"/>
            <a:ext cx="332055" cy="171451"/>
          </a:xfrm>
          <a:prstGeom prst="rect">
            <a:avLst/>
          </a:prstGeom>
          <a:solidFill>
            <a:srgbClr val="92D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390" y="5030900"/>
            <a:ext cx="289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Book Antiqua"/>
              </a:rPr>
              <a:t>1                    2                  3                   4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2247" y="3135611"/>
            <a:ext cx="378773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1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0.8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0.6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0.4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0.2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196635" y="3236195"/>
            <a:ext cx="3291840" cy="1755648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196635" y="4644371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26" name="Straight Connector 25"/>
          <p:cNvCxnSpPr/>
          <p:nvPr/>
        </p:nvCxnSpPr>
        <p:spPr>
          <a:xfrm>
            <a:off x="5196635" y="4306043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27" name="Straight Connector 26"/>
          <p:cNvCxnSpPr/>
          <p:nvPr/>
        </p:nvCxnSpPr>
        <p:spPr>
          <a:xfrm>
            <a:off x="5196635" y="3949427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28" name="Straight Connector 27"/>
          <p:cNvCxnSpPr/>
          <p:nvPr/>
        </p:nvCxnSpPr>
        <p:spPr>
          <a:xfrm>
            <a:off x="5196635" y="3592811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5436285" y="4813546"/>
            <a:ext cx="332055" cy="171451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229409" y="4456360"/>
            <a:ext cx="332055" cy="528637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022533" y="4108697"/>
            <a:ext cx="332055" cy="876300"/>
          </a:xfrm>
          <a:prstGeom prst="rect">
            <a:avLst/>
          </a:prstGeom>
          <a:solidFill>
            <a:srgbClr val="126E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63717" y="5021756"/>
            <a:ext cx="289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Book Antiqua"/>
              </a:rPr>
              <a:t>1                    2                  3                   4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99574" y="3126467"/>
            <a:ext cx="378773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1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0.8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0.6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0.4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0.2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229409" y="4276629"/>
            <a:ext cx="332055" cy="171451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022533" y="3579725"/>
            <a:ext cx="332055" cy="528637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022533" y="3399994"/>
            <a:ext cx="332055" cy="171451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cxnSp>
        <p:nvCxnSpPr>
          <p:cNvPr id="37" name="Curved Connector 36"/>
          <p:cNvCxnSpPr>
            <a:stCxn id="18" idx="0"/>
            <a:endCxn id="20" idx="0"/>
          </p:cNvCxnSpPr>
          <p:nvPr/>
        </p:nvCxnSpPr>
        <p:spPr>
          <a:xfrm rot="5400000" flipH="1" flipV="1">
            <a:off x="1575686" y="3677142"/>
            <a:ext cx="704849" cy="1586248"/>
          </a:xfrm>
          <a:prstGeom prst="curvedConnector3">
            <a:avLst>
              <a:gd name="adj1" fmla="val 132432"/>
            </a:avLst>
          </a:prstGeom>
          <a:noFill/>
          <a:ln w="28575" cap="flat" cmpd="sng" algn="ctr">
            <a:solidFill>
              <a:srgbClr val="EF7920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Curved Connector 37"/>
          <p:cNvCxnSpPr>
            <a:stCxn id="19" idx="0"/>
            <a:endCxn id="20" idx="0"/>
          </p:cNvCxnSpPr>
          <p:nvPr/>
        </p:nvCxnSpPr>
        <p:spPr>
          <a:xfrm rot="5400000" flipH="1" flipV="1">
            <a:off x="2150841" y="3895111"/>
            <a:ext cx="347663" cy="793124"/>
          </a:xfrm>
          <a:prstGeom prst="curvedConnector3">
            <a:avLst>
              <a:gd name="adj1" fmla="val 165753"/>
            </a:avLst>
          </a:prstGeom>
          <a:noFill/>
          <a:ln w="28575" cap="flat" cmpd="sng" algn="ctr">
            <a:solidFill>
              <a:srgbClr val="EF7920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Connector 38"/>
          <p:cNvCxnSpPr>
            <a:stCxn id="34" idx="0"/>
            <a:endCxn id="36" idx="0"/>
          </p:cNvCxnSpPr>
          <p:nvPr/>
        </p:nvCxnSpPr>
        <p:spPr>
          <a:xfrm flipV="1">
            <a:off x="6395437" y="3399994"/>
            <a:ext cx="793124" cy="876635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40" name="Straight Connector 39"/>
          <p:cNvCxnSpPr>
            <a:stCxn id="29" idx="0"/>
            <a:endCxn id="34" idx="0"/>
          </p:cNvCxnSpPr>
          <p:nvPr/>
        </p:nvCxnSpPr>
        <p:spPr>
          <a:xfrm flipV="1">
            <a:off x="5602313" y="4276629"/>
            <a:ext cx="793124" cy="536917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oval"/>
            <a:tailEnd type="oval"/>
          </a:ln>
          <a:effectLst/>
        </p:spPr>
      </p:cxnSp>
    </p:spTree>
    <p:extLst>
      <p:ext uri="{BB962C8B-B14F-4D97-AF65-F5344CB8AC3E}">
        <p14:creationId xmlns:p14="http://schemas.microsoft.com/office/powerpoint/2010/main" val="278019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  <p:bldP spid="3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Histogram to CDF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  <p:sp>
        <p:nvSpPr>
          <p:cNvPr id="9" name="Rectangle 8"/>
          <p:cNvSpPr/>
          <p:nvPr/>
        </p:nvSpPr>
        <p:spPr>
          <a:xfrm>
            <a:off x="729308" y="3245339"/>
            <a:ext cx="3291840" cy="1755648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29308" y="4653515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12" name="Straight Connector 11"/>
          <p:cNvCxnSpPr/>
          <p:nvPr/>
        </p:nvCxnSpPr>
        <p:spPr>
          <a:xfrm>
            <a:off x="729308" y="4315187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16" name="Straight Connector 15"/>
          <p:cNvCxnSpPr/>
          <p:nvPr/>
        </p:nvCxnSpPr>
        <p:spPr>
          <a:xfrm>
            <a:off x="729308" y="3958571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17" name="Straight Connector 16"/>
          <p:cNvCxnSpPr/>
          <p:nvPr/>
        </p:nvCxnSpPr>
        <p:spPr>
          <a:xfrm>
            <a:off x="729308" y="3601955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18" name="Rectangle 17"/>
          <p:cNvSpPr/>
          <p:nvPr/>
        </p:nvSpPr>
        <p:spPr>
          <a:xfrm>
            <a:off x="968958" y="4822690"/>
            <a:ext cx="332055" cy="171451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62082" y="4465504"/>
            <a:ext cx="332055" cy="528637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55206" y="4117841"/>
            <a:ext cx="332055" cy="876300"/>
          </a:xfrm>
          <a:prstGeom prst="rect">
            <a:avLst/>
          </a:prstGeom>
          <a:solidFill>
            <a:srgbClr val="126E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48330" y="4822690"/>
            <a:ext cx="332055" cy="171451"/>
          </a:xfrm>
          <a:prstGeom prst="rect">
            <a:avLst/>
          </a:prstGeom>
          <a:solidFill>
            <a:srgbClr val="92D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390" y="5030900"/>
            <a:ext cx="289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Book Antiqua"/>
              </a:rPr>
              <a:t>1                    2                  3                   4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2247" y="3135611"/>
            <a:ext cx="378773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1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0.8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0.6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0.4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0.2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5196635" y="4644371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25" name="Straight Connector 24"/>
          <p:cNvCxnSpPr/>
          <p:nvPr/>
        </p:nvCxnSpPr>
        <p:spPr>
          <a:xfrm>
            <a:off x="5196635" y="4306043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26" name="Straight Connector 25"/>
          <p:cNvCxnSpPr/>
          <p:nvPr/>
        </p:nvCxnSpPr>
        <p:spPr>
          <a:xfrm>
            <a:off x="5196635" y="3949427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27" name="Straight Connector 26"/>
          <p:cNvCxnSpPr/>
          <p:nvPr/>
        </p:nvCxnSpPr>
        <p:spPr>
          <a:xfrm>
            <a:off x="5196635" y="3592811"/>
            <a:ext cx="3291840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28" name="Rectangle 27"/>
          <p:cNvSpPr/>
          <p:nvPr/>
        </p:nvSpPr>
        <p:spPr>
          <a:xfrm>
            <a:off x="5436285" y="4813546"/>
            <a:ext cx="332055" cy="171451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229409" y="4456360"/>
            <a:ext cx="332055" cy="528637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022533" y="4108697"/>
            <a:ext cx="332055" cy="876300"/>
          </a:xfrm>
          <a:prstGeom prst="rect">
            <a:avLst/>
          </a:prstGeom>
          <a:solidFill>
            <a:srgbClr val="126E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815657" y="4813546"/>
            <a:ext cx="332055" cy="171451"/>
          </a:xfrm>
          <a:prstGeom prst="rect">
            <a:avLst/>
          </a:prstGeom>
          <a:solidFill>
            <a:srgbClr val="92D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63717" y="5021756"/>
            <a:ext cx="289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Book Antiqua"/>
              </a:rPr>
              <a:t>1                    2                  3                   4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99574" y="3126467"/>
            <a:ext cx="378773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1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0.8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0.6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0.4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0.2</a:t>
            </a:r>
          </a:p>
          <a:p>
            <a:pPr algn="r"/>
            <a:endParaRPr lang="en-US" sz="1100">
              <a:solidFill>
                <a:srgbClr val="000000"/>
              </a:solidFill>
              <a:latin typeface="Book Antiqua"/>
            </a:endParaRPr>
          </a:p>
          <a:p>
            <a:pPr algn="r"/>
            <a:r>
              <a:rPr lang="en-US" sz="1100">
                <a:solidFill>
                  <a:srgbClr val="000000"/>
                </a:solidFill>
                <a:latin typeface="Book Antiqua"/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229409" y="4276629"/>
            <a:ext cx="332055" cy="171451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022533" y="3579725"/>
            <a:ext cx="332055" cy="528637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022533" y="3399994"/>
            <a:ext cx="332055" cy="171451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815657" y="3936458"/>
            <a:ext cx="332055" cy="876300"/>
          </a:xfrm>
          <a:prstGeom prst="rect">
            <a:avLst/>
          </a:prstGeom>
          <a:solidFill>
            <a:srgbClr val="126E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815657" y="3407486"/>
            <a:ext cx="332055" cy="528637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815657" y="3234898"/>
            <a:ext cx="332055" cy="171451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196635" y="3236195"/>
            <a:ext cx="3291840" cy="1755648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cxnSp>
        <p:nvCxnSpPr>
          <p:cNvPr id="41" name="Curved Connector 40"/>
          <p:cNvCxnSpPr>
            <a:stCxn id="18" idx="0"/>
            <a:endCxn id="21" idx="0"/>
          </p:cNvCxnSpPr>
          <p:nvPr/>
        </p:nvCxnSpPr>
        <p:spPr>
          <a:xfrm rot="5400000" flipH="1" flipV="1">
            <a:off x="2324672" y="3633004"/>
            <a:ext cx="12700" cy="2379372"/>
          </a:xfrm>
          <a:prstGeom prst="curvedConnector3">
            <a:avLst>
              <a:gd name="adj1" fmla="val 11475000"/>
            </a:avLst>
          </a:prstGeom>
          <a:noFill/>
          <a:ln w="28575" cap="flat" cmpd="sng" algn="ctr">
            <a:solidFill>
              <a:srgbClr val="EF7920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Curved Connector 41"/>
          <p:cNvCxnSpPr>
            <a:stCxn id="19" idx="0"/>
            <a:endCxn id="21" idx="0"/>
          </p:cNvCxnSpPr>
          <p:nvPr/>
        </p:nvCxnSpPr>
        <p:spPr>
          <a:xfrm rot="16200000" flipH="1">
            <a:off x="2542641" y="3850973"/>
            <a:ext cx="357186" cy="1586248"/>
          </a:xfrm>
          <a:prstGeom prst="curvedConnector3">
            <a:avLst>
              <a:gd name="adj1" fmla="val -216001"/>
            </a:avLst>
          </a:prstGeom>
          <a:noFill/>
          <a:ln w="28575" cap="flat" cmpd="sng" algn="ctr">
            <a:solidFill>
              <a:srgbClr val="EF7920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Curved Connector 42"/>
          <p:cNvCxnSpPr>
            <a:stCxn id="20" idx="0"/>
            <a:endCxn id="21" idx="0"/>
          </p:cNvCxnSpPr>
          <p:nvPr/>
        </p:nvCxnSpPr>
        <p:spPr>
          <a:xfrm rot="16200000" flipH="1">
            <a:off x="2765371" y="4073703"/>
            <a:ext cx="704849" cy="793124"/>
          </a:xfrm>
          <a:prstGeom prst="curvedConnector3">
            <a:avLst>
              <a:gd name="adj1" fmla="val -56756"/>
            </a:avLst>
          </a:prstGeom>
          <a:noFill/>
          <a:ln w="28575" cap="flat" cmpd="sng" algn="ctr">
            <a:solidFill>
              <a:srgbClr val="EF7920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Straight Connector 43"/>
          <p:cNvCxnSpPr>
            <a:stCxn id="36" idx="0"/>
            <a:endCxn id="39" idx="0"/>
          </p:cNvCxnSpPr>
          <p:nvPr/>
        </p:nvCxnSpPr>
        <p:spPr>
          <a:xfrm flipV="1">
            <a:off x="7188561" y="3234898"/>
            <a:ext cx="793124" cy="165096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45" name="Straight Connector 44"/>
          <p:cNvCxnSpPr/>
          <p:nvPr/>
        </p:nvCxnSpPr>
        <p:spPr>
          <a:xfrm flipV="1">
            <a:off x="5602313" y="4276629"/>
            <a:ext cx="793124" cy="536917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46" name="Straight Connector 45"/>
          <p:cNvCxnSpPr>
            <a:stCxn id="34" idx="0"/>
            <a:endCxn id="36" idx="0"/>
          </p:cNvCxnSpPr>
          <p:nvPr/>
        </p:nvCxnSpPr>
        <p:spPr>
          <a:xfrm flipV="1">
            <a:off x="6395437" y="3399994"/>
            <a:ext cx="793124" cy="876635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oval"/>
            <a:tailEnd type="oval"/>
          </a:ln>
          <a:effectLst/>
        </p:spPr>
      </p:cxnSp>
    </p:spTree>
    <p:extLst>
      <p:ext uri="{BB962C8B-B14F-4D97-AF65-F5344CB8AC3E}">
        <p14:creationId xmlns:p14="http://schemas.microsoft.com/office/powerpoint/2010/main" val="191163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7" grpId="0" animBg="1"/>
      <p:bldP spid="38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742950" y="365761"/>
            <a:ext cx="7200900" cy="7194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Introduction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BFFFF"/>
              </a:clrFrom>
              <a:clrTo>
                <a:srgbClr val="FB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949" y="4513960"/>
            <a:ext cx="3171395" cy="2378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85" y="4513960"/>
            <a:ext cx="3171395" cy="23785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2716203"/>
            <a:ext cx="2744302" cy="13817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0622" y="2716098"/>
            <a:ext cx="2677118" cy="1381886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5400000" flipV="1">
            <a:off x="2525457" y="4277183"/>
            <a:ext cx="390852" cy="196554"/>
          </a:xfrm>
          <a:prstGeom prst="rightArrow">
            <a:avLst>
              <a:gd name="adj1" fmla="val 50000"/>
              <a:gd name="adj2" fmla="val 78572"/>
            </a:avLst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 flipV="1">
            <a:off x="5814221" y="4277183"/>
            <a:ext cx="390852" cy="196554"/>
          </a:xfrm>
          <a:prstGeom prst="rightArrow">
            <a:avLst>
              <a:gd name="adj1" fmla="val 50000"/>
              <a:gd name="adj2" fmla="val 78572"/>
            </a:avLst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11812" y="1316537"/>
                <a:ext cx="5824273" cy="369332"/>
              </a:xfrm>
              <a:prstGeom prst="rect">
                <a:avLst/>
              </a:prstGeom>
              <a:noFill/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tx2"/>
                    </a:solidFill>
                  </a:rPr>
                  <a:t>Dynamic range (8-bit)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=255−0=255</m:t>
                    </m:r>
                  </m:oMath>
                </a14:m>
                <a:endParaRPr lang="en-US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812" y="1316537"/>
                <a:ext cx="5824273" cy="369332"/>
              </a:xfrm>
              <a:prstGeom prst="rect">
                <a:avLst/>
              </a:prstGeom>
              <a:blipFill>
                <a:blip r:embed="rId6"/>
                <a:stretch>
                  <a:fillRect t="-7937" b="-22222"/>
                </a:stretch>
              </a:blipFill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619085" y="2086225"/>
            <a:ext cx="224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Contrast = 0 - 55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86954" y="2061371"/>
            <a:ext cx="228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Contrast = 0 - 255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Dynamic Range </a:t>
            </a:r>
            <a:r>
              <a:rPr lang="en-US" sz="2400" b="1" err="1">
                <a:solidFill>
                  <a:schemeClr val="accent6">
                    <a:lumMod val="50000"/>
                  </a:schemeClr>
                </a:solidFill>
                <a:latin typeface="Kristen ITC" pitchFamily="66" charset="0"/>
              </a:rPr>
              <a:t>vs</a:t>
            </a:r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 Contrast</a:t>
            </a:r>
            <a:endParaRPr lang="en-US" sz="4000" b="1" i="1">
              <a:solidFill>
                <a:schemeClr val="tx2">
                  <a:lumMod val="60000"/>
                  <a:lumOff val="40000"/>
                </a:schemeClr>
              </a:solidFill>
              <a:latin typeface="Kristen ITC" pitchFamily="66" charset="0"/>
            </a:endParaRP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792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Histogram to CDF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8780" y="1769560"/>
                <a:ext cx="4376664" cy="400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𝑻𝒐𝒕𝒂𝒍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𝒑𝒊𝒙𝒆𝒍𝒔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𝒑𝒊𝒙𝒆𝒍𝒔</m:t>
                      </m:r>
                    </m:oMath>
                  </m:oMathPara>
                </a14:m>
                <a:r>
                  <a:rPr lang="en-US" sz="2000" b="1">
                    <a:solidFill>
                      <a:srgbClr val="000000"/>
                    </a:solidFill>
                    <a:latin typeface="Book Antiqua"/>
                  </a:rPr>
                  <a:t/>
                </a:r>
                <a:br>
                  <a:rPr lang="en-US" sz="2000" b="1">
                    <a:solidFill>
                      <a:srgbClr val="000000"/>
                    </a:solidFill>
                    <a:latin typeface="Book Antiqua"/>
                  </a:rPr>
                </a:br>
                <a:endParaRPr lang="en-US" sz="2000" b="1">
                  <a:solidFill>
                    <a:srgbClr val="000000"/>
                  </a:solidFill>
                  <a:latin typeface="Book Antiqu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80" y="1769560"/>
                <a:ext cx="4376664" cy="400174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546977"/>
              </p:ext>
            </p:extLst>
          </p:nvPr>
        </p:nvGraphicFramePr>
        <p:xfrm>
          <a:off x="392793" y="2370551"/>
          <a:ext cx="4005941" cy="3722474"/>
        </p:xfrm>
        <a:graphic>
          <a:graphicData uri="http://schemas.openxmlformats.org/drawingml/2006/table">
            <a:tbl>
              <a:tblPr firstRow="1" bandRow="1"/>
              <a:tblGrid>
                <a:gridCol w="1284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5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35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Number</a:t>
                      </a:r>
                      <a:r>
                        <a:rPr lang="en-US" baseline="0">
                          <a:solidFill>
                            <a:schemeClr val="tx2"/>
                          </a:solidFill>
                        </a:rPr>
                        <a:t> of pixels</a:t>
                      </a:r>
                      <a:endParaRPr lang="en-US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Probability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CDF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3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1/25 = </a:t>
                      </a:r>
                      <a:r>
                        <a:rPr lang="en-US" b="1">
                          <a:solidFill>
                            <a:schemeClr val="tx2"/>
                          </a:solidFill>
                        </a:rPr>
                        <a:t>0.04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0.04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3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2/25 = </a:t>
                      </a:r>
                      <a:r>
                        <a:rPr lang="en-US" b="1">
                          <a:solidFill>
                            <a:schemeClr val="tx2"/>
                          </a:solidFill>
                        </a:rPr>
                        <a:t>0.08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0.12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3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8/25 = </a:t>
                      </a:r>
                      <a:r>
                        <a:rPr lang="en-US" b="1">
                          <a:solidFill>
                            <a:schemeClr val="tx2"/>
                          </a:solidFill>
                        </a:rPr>
                        <a:t>0.32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0.44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3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10/25 = </a:t>
                      </a:r>
                      <a:r>
                        <a:rPr lang="en-US" b="1">
                          <a:solidFill>
                            <a:schemeClr val="tx2"/>
                          </a:solidFill>
                        </a:rPr>
                        <a:t>0.40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0.84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3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2/25 = </a:t>
                      </a:r>
                      <a:r>
                        <a:rPr lang="en-US" b="1">
                          <a:solidFill>
                            <a:schemeClr val="tx2"/>
                          </a:solidFill>
                        </a:rPr>
                        <a:t>0.08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0.92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3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1/25 = </a:t>
                      </a:r>
                      <a:r>
                        <a:rPr lang="en-US" b="1">
                          <a:solidFill>
                            <a:schemeClr val="tx2"/>
                          </a:solidFill>
                        </a:rPr>
                        <a:t>0.04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0.96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03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1/25 = </a:t>
                      </a:r>
                      <a:r>
                        <a:rPr lang="en-US" b="1">
                          <a:solidFill>
                            <a:schemeClr val="tx2"/>
                          </a:solidFill>
                        </a:rPr>
                        <a:t>0.04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1.00</a:t>
                      </a:r>
                    </a:p>
                  </a:txBody>
                  <a:tcPr anchor="ctr">
                    <a:lnL w="12700" cmpd="sng">
                      <a:solidFill>
                        <a:srgbClr val="595959"/>
                      </a:solidFill>
                    </a:lnL>
                    <a:lnR w="12700" cmpd="sng">
                      <a:solidFill>
                        <a:srgbClr val="595959"/>
                      </a:solidFill>
                    </a:lnR>
                    <a:lnT w="12700" cmpd="sng">
                      <a:solidFill>
                        <a:srgbClr val="595959"/>
                      </a:solidFill>
                    </a:lnT>
                    <a:lnB w="12700" cmpd="sng">
                      <a:solidFill>
                        <a:srgbClr val="5959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3348696942"/>
              </p:ext>
            </p:extLst>
          </p:nvPr>
        </p:nvGraphicFramePr>
        <p:xfrm>
          <a:off x="5177562" y="4355033"/>
          <a:ext cx="3672518" cy="2277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Rounded Rectangle 15"/>
          <p:cNvSpPr/>
          <p:nvPr/>
        </p:nvSpPr>
        <p:spPr>
          <a:xfrm>
            <a:off x="4940775" y="4324872"/>
            <a:ext cx="4012725" cy="2307508"/>
          </a:xfrm>
          <a:prstGeom prst="roundRect">
            <a:avLst>
              <a:gd name="adj" fmla="val 9178"/>
            </a:avLst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708400" y="1515691"/>
            <a:ext cx="0" cy="5345702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792265633"/>
              </p:ext>
            </p:extLst>
          </p:nvPr>
        </p:nvGraphicFramePr>
        <p:xfrm>
          <a:off x="4978875" y="1769560"/>
          <a:ext cx="3871205" cy="22826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Rounded Rectangle 18"/>
          <p:cNvSpPr/>
          <p:nvPr/>
        </p:nvSpPr>
        <p:spPr>
          <a:xfrm>
            <a:off x="4940773" y="1744704"/>
            <a:ext cx="4012725" cy="2307508"/>
          </a:xfrm>
          <a:prstGeom prst="roundRect">
            <a:avLst>
              <a:gd name="adj" fmla="val 8353"/>
            </a:avLst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3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Histogram Equalization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4269" y="3992966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000000"/>
                </a:solidFill>
                <a:latin typeface="Book Antiqua"/>
              </a:rPr>
              <a:t>Original Image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51" y="1742250"/>
            <a:ext cx="2519519" cy="226420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199" y="2786953"/>
            <a:ext cx="3050138" cy="226995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3750224" y="5198979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000000"/>
                </a:solidFill>
                <a:latin typeface="Book Antiqua"/>
              </a:rPr>
              <a:t>Histogram</a:t>
            </a:r>
            <a:endParaRPr lang="en-US" sz="1200" u="sng">
              <a:solidFill>
                <a:srgbClr val="000000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31740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Histogram Equalization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4269" y="3992966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000000"/>
                </a:solidFill>
                <a:latin typeface="Book Antiqua"/>
              </a:rPr>
              <a:t>Original Image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51" y="1742250"/>
            <a:ext cx="2519519" cy="22642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199" y="2786953"/>
            <a:ext cx="3050138" cy="226995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3750224" y="5198979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000000"/>
                </a:solidFill>
                <a:latin typeface="Book Antiqua"/>
              </a:rPr>
              <a:t>Histogram</a:t>
            </a:r>
            <a:endParaRPr lang="en-US" sz="1200" u="sng">
              <a:solidFill>
                <a:srgbClr val="000000"/>
              </a:solidFill>
              <a:latin typeface="Book Antiqua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466" y="3592428"/>
            <a:ext cx="3072248" cy="242643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107978" y="6005003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000000"/>
                </a:solidFill>
                <a:latin typeface="Book Antiqua"/>
              </a:rPr>
              <a:t>CDF </a:t>
            </a:r>
            <a:r>
              <a:rPr lang="en-US" sz="1200" u="sng">
                <a:solidFill>
                  <a:srgbClr val="000000"/>
                </a:solidFill>
                <a:latin typeface="Book Antiqua"/>
              </a:rPr>
              <a:t>(Cumulative Density Function)</a:t>
            </a:r>
          </a:p>
        </p:txBody>
      </p:sp>
    </p:spTree>
    <p:extLst>
      <p:ext uri="{BB962C8B-B14F-4D97-AF65-F5344CB8AC3E}">
        <p14:creationId xmlns:p14="http://schemas.microsoft.com/office/powerpoint/2010/main" val="282707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Histogram Equalization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" t="4312" r="6388" b="5356"/>
          <a:stretch/>
        </p:blipFill>
        <p:spPr>
          <a:xfrm>
            <a:off x="3178037" y="1747428"/>
            <a:ext cx="2707872" cy="226421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402667" y="1811555"/>
            <a:ext cx="1402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>
                <a:solidFill>
                  <a:srgbClr val="000000"/>
                </a:solidFill>
                <a:latin typeface="Book Antiqua"/>
              </a:rPr>
              <a:t>Histogram</a:t>
            </a:r>
            <a:endParaRPr lang="en-US" sz="1400" u="sng">
              <a:solidFill>
                <a:srgbClr val="000000"/>
              </a:solidFill>
              <a:latin typeface="Book Antiqu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151758" y="1747431"/>
            <a:ext cx="5813565" cy="4731870"/>
            <a:chOff x="3415102" y="1882093"/>
            <a:chExt cx="5462080" cy="456716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7" t="4312" r="6388" b="5356"/>
            <a:stretch/>
          </p:blipFill>
          <p:spPr>
            <a:xfrm>
              <a:off x="3415102" y="1882093"/>
              <a:ext cx="5462080" cy="4567164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6461369" y="2043790"/>
              <a:ext cx="21371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sng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 Antiqua"/>
                </a:rPr>
                <a:t>Histogram</a:t>
              </a:r>
              <a:endParaRPr kumimoji="0" lang="en-US" sz="20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32239" y="5124625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000000"/>
                </a:solidFill>
                <a:latin typeface="Book Antiqua"/>
              </a:rPr>
              <a:t>Original Image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21" y="2860416"/>
            <a:ext cx="2519519" cy="22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Histogram Equalization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239" y="5124625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000000"/>
                </a:solidFill>
                <a:latin typeface="Book Antiqua"/>
              </a:rPr>
              <a:t>Original Image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21" y="2860416"/>
            <a:ext cx="2519519" cy="22642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" t="4312" r="6388" b="5356"/>
          <a:stretch/>
        </p:blipFill>
        <p:spPr>
          <a:xfrm>
            <a:off x="3178037" y="1747428"/>
            <a:ext cx="2707872" cy="226421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4402667" y="1811555"/>
            <a:ext cx="1402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>
                <a:solidFill>
                  <a:srgbClr val="000000"/>
                </a:solidFill>
                <a:latin typeface="Book Antiqua"/>
              </a:rPr>
              <a:t>Histogram</a:t>
            </a:r>
            <a:endParaRPr lang="en-US" sz="1400" u="sng">
              <a:solidFill>
                <a:srgbClr val="000000"/>
              </a:solidFill>
              <a:latin typeface="Book Antiqua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171358" y="1735932"/>
            <a:ext cx="3047806" cy="2269958"/>
            <a:chOff x="6408423" y="1600467"/>
            <a:chExt cx="3047806" cy="226995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08423" y="1600467"/>
              <a:ext cx="2707872" cy="2269958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7999202" y="1611963"/>
              <a:ext cx="1457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sng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 Antiqua"/>
                </a:rPr>
                <a:t>CDF</a:t>
              </a:r>
              <a:endParaRPr kumimoji="0" lang="en-US" sz="11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44172" y="1733101"/>
            <a:ext cx="5865357" cy="4735433"/>
            <a:chOff x="6408423" y="1600467"/>
            <a:chExt cx="2707872" cy="2269958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08423" y="1600467"/>
              <a:ext cx="2707872" cy="2269958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364110" y="1701953"/>
              <a:ext cx="665732" cy="245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sng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 Antiqua"/>
                </a:rPr>
                <a:t>CDF</a:t>
              </a:r>
              <a:endParaRPr kumimoji="0" lang="en-US" sz="16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810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Histogram Equalization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185657" y="4281616"/>
            <a:ext cx="2732092" cy="2264210"/>
            <a:chOff x="3388857" y="4281616"/>
            <a:chExt cx="2732092" cy="226421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88857" y="4281616"/>
              <a:ext cx="2732092" cy="226421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4192293" y="4406827"/>
              <a:ext cx="18373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sng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 Antiqua"/>
                </a:rPr>
                <a:t>Equalized histogram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" t="4312" r="6388" b="5356"/>
          <a:stretch/>
        </p:blipFill>
        <p:spPr>
          <a:xfrm>
            <a:off x="3178037" y="1747428"/>
            <a:ext cx="2707872" cy="226421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4402667" y="1811555"/>
            <a:ext cx="1402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>
                <a:solidFill>
                  <a:srgbClr val="000000"/>
                </a:solidFill>
                <a:latin typeface="Book Antiqua"/>
              </a:rPr>
              <a:t>Histogram</a:t>
            </a:r>
            <a:endParaRPr lang="en-US" sz="1400" u="sng">
              <a:solidFill>
                <a:srgbClr val="000000"/>
              </a:solidFill>
              <a:latin typeface="Book Antiqua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171358" y="1735932"/>
            <a:ext cx="3047806" cy="2269958"/>
            <a:chOff x="6408423" y="1600467"/>
            <a:chExt cx="3047806" cy="226995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08423" y="1600467"/>
              <a:ext cx="2707872" cy="2269958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7999202" y="1611963"/>
              <a:ext cx="1457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sng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 Antiqua"/>
                </a:rPr>
                <a:t>CDF</a:t>
              </a:r>
              <a:endParaRPr kumimoji="0" lang="en-US" sz="11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32239" y="5124625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000000"/>
                </a:solidFill>
                <a:latin typeface="Book Antiqua"/>
              </a:rPr>
              <a:t>Original Image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21" y="2860416"/>
            <a:ext cx="2519519" cy="226420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153816" y="1728310"/>
            <a:ext cx="5837783" cy="4817516"/>
            <a:chOff x="3388857" y="4281616"/>
            <a:chExt cx="2732092" cy="226421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88857" y="4281616"/>
              <a:ext cx="2732092" cy="226421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4786756" y="4464186"/>
              <a:ext cx="1295920" cy="188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sng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 Antiqua"/>
                </a:rPr>
                <a:t>Equalized Histogram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321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Histogram Equalization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" t="4312" r="6388" b="5356"/>
          <a:stretch/>
        </p:blipFill>
        <p:spPr>
          <a:xfrm>
            <a:off x="3178037" y="1747428"/>
            <a:ext cx="2707872" cy="226421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402667" y="1811555"/>
            <a:ext cx="1402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>
                <a:solidFill>
                  <a:srgbClr val="000000"/>
                </a:solidFill>
                <a:latin typeface="Book Antiqua"/>
              </a:rPr>
              <a:t>Histogram</a:t>
            </a:r>
            <a:endParaRPr lang="en-US" sz="1400" u="sng">
              <a:solidFill>
                <a:srgbClr val="000000"/>
              </a:solidFill>
              <a:latin typeface="Book Antiqu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71358" y="1735932"/>
            <a:ext cx="3047806" cy="2269958"/>
            <a:chOff x="6408423" y="1600467"/>
            <a:chExt cx="3047806" cy="226995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08423" y="1600467"/>
              <a:ext cx="2707872" cy="2269958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7999202" y="1611963"/>
              <a:ext cx="1457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sng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 Antiqua"/>
                </a:rPr>
                <a:t>CDF</a:t>
              </a:r>
              <a:endParaRPr kumimoji="0" lang="en-US" sz="11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87552" y="4276889"/>
            <a:ext cx="2562412" cy="2268937"/>
            <a:chOff x="6590752" y="4276889"/>
            <a:chExt cx="2562412" cy="226893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90752" y="4276889"/>
              <a:ext cx="2525543" cy="226893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487323" y="6176494"/>
              <a:ext cx="1665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>
                  <a:solidFill>
                    <a:prstClr val="white"/>
                  </a:solidFill>
                  <a:latin typeface="Book Antiqua"/>
                </a:rPr>
                <a:t>Output Image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185657" y="4281616"/>
            <a:ext cx="2732092" cy="2264210"/>
            <a:chOff x="3388857" y="4281616"/>
            <a:chExt cx="2732092" cy="226421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88857" y="4281616"/>
              <a:ext cx="2732092" cy="226421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23" name="TextBox 22"/>
            <p:cNvSpPr txBox="1"/>
            <p:nvPr/>
          </p:nvSpPr>
          <p:spPr>
            <a:xfrm>
              <a:off x="4192293" y="4406827"/>
              <a:ext cx="18373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sng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 Antiqua"/>
                </a:rPr>
                <a:t>Equalized histogram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32239" y="5124625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000000"/>
                </a:solidFill>
                <a:latin typeface="Book Antiqua"/>
              </a:rPr>
              <a:t>Original Image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21" y="2860416"/>
            <a:ext cx="2519519" cy="22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4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349" y="3908679"/>
            <a:ext cx="3848100" cy="256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76147" y="3878905"/>
            <a:ext cx="3848101" cy="2568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7048" y="1428750"/>
            <a:ext cx="3806273" cy="2378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09084" y="1352550"/>
            <a:ext cx="3638964" cy="240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Histogram Equalization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</p:spTree>
    <p:extLst>
      <p:ext uri="{BB962C8B-B14F-4D97-AF65-F5344CB8AC3E}">
        <p14:creationId xmlns:p14="http://schemas.microsoft.com/office/powerpoint/2010/main" val="260082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892" name="Picture 4" descr="Templ_HistEQpdfLUT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1981200"/>
            <a:ext cx="5326063" cy="426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</p:pic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5762625" y="2057400"/>
            <a:ext cx="466725" cy="2444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algn="ctr" eaLnBrk="0" hangingPunct="0"/>
            <a:r>
              <a:rPr lang="en-US" sz="1600">
                <a:latin typeface="Arial" charset="0"/>
              </a:rPr>
              <a:t>pdf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33400" y="2238375"/>
            <a:ext cx="2382838" cy="3813175"/>
            <a:chOff x="288" y="1104"/>
            <a:chExt cx="1501" cy="2402"/>
          </a:xfrm>
        </p:grpSpPr>
        <p:pic>
          <p:nvPicPr>
            <p:cNvPr id="92169" name="Picture 7" descr="templ07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88" y="1104"/>
              <a:ext cx="1499" cy="10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92170" name="Picture 8" descr="templ075_HistEQ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88" y="2500"/>
              <a:ext cx="1501" cy="100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805897" name="Text Box 9"/>
          <p:cNvSpPr txBox="1">
            <a:spLocks noChangeArrowheads="1"/>
          </p:cNvSpPr>
          <p:nvPr/>
        </p:nvSpPr>
        <p:spPr bwMode="auto">
          <a:xfrm>
            <a:off x="6296025" y="1524000"/>
            <a:ext cx="2819400" cy="10064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rgbClr val="646464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000">
                <a:latin typeface="Comic Sans MS" pitchFamily="66" charset="0"/>
              </a:rPr>
              <a:t>The CDF (cumulative distribution) is the LUT for remapping.</a:t>
            </a:r>
          </a:p>
        </p:txBody>
      </p:sp>
      <p:sp>
        <p:nvSpPr>
          <p:cNvPr id="92168" name="Text Box 10"/>
          <p:cNvSpPr txBox="1">
            <a:spLocks noChangeArrowheads="1"/>
          </p:cNvSpPr>
          <p:nvPr/>
        </p:nvSpPr>
        <p:spPr bwMode="auto">
          <a:xfrm>
            <a:off x="5762625" y="4114800"/>
            <a:ext cx="600075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>
                <a:solidFill>
                  <a:srgbClr val="FF0000"/>
                </a:solidFill>
                <a:latin typeface="Arial" charset="0"/>
              </a:rPr>
              <a:t>CDF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Histogram Equalization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</p:spTree>
    <p:extLst>
      <p:ext uri="{BB962C8B-B14F-4D97-AF65-F5344CB8AC3E}">
        <p14:creationId xmlns:p14="http://schemas.microsoft.com/office/powerpoint/2010/main" val="1495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700" name="Picture 4" descr="Templ_HistEQpdfLUT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7550" y="2005013"/>
            <a:ext cx="5326063" cy="426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</p:pic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5695950" y="2005013"/>
            <a:ext cx="466725" cy="2444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algn="ctr" eaLnBrk="0" hangingPunct="0"/>
            <a:r>
              <a:rPr lang="en-US" sz="1600">
                <a:latin typeface="Arial" charset="0"/>
              </a:rPr>
              <a:t>pdf</a:t>
            </a:r>
          </a:p>
        </p:txBody>
      </p:sp>
      <p:pic>
        <p:nvPicPr>
          <p:cNvPr id="94214" name="Picture 6" descr="Templ_HistEQpdfLUT3"/>
          <p:cNvPicPr>
            <a:picLocks noChangeAspect="1" noChangeArrowheads="1"/>
          </p:cNvPicPr>
          <p:nvPr/>
        </p:nvPicPr>
        <p:blipFill>
          <a:blip r:embed="rId4"/>
          <a:srcRect l="1712" r="1712" b="4274"/>
          <a:stretch>
            <a:fillRect/>
          </a:stretch>
        </p:blipFill>
        <p:spPr bwMode="auto">
          <a:xfrm>
            <a:off x="3348038" y="4138613"/>
            <a:ext cx="5145087" cy="204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14350" y="2262188"/>
            <a:ext cx="2382838" cy="3813175"/>
            <a:chOff x="288" y="1104"/>
            <a:chExt cx="1501" cy="2402"/>
          </a:xfrm>
        </p:grpSpPr>
        <p:pic>
          <p:nvPicPr>
            <p:cNvPr id="94218" name="Picture 8" descr="templ07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88" y="1104"/>
              <a:ext cx="1499" cy="10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94219" name="Picture 9" descr="templ075_HistEQ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88" y="2500"/>
              <a:ext cx="1501" cy="100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797706" name="Text Box 10"/>
          <p:cNvSpPr txBox="1">
            <a:spLocks noChangeArrowheads="1"/>
          </p:cNvSpPr>
          <p:nvPr/>
        </p:nvSpPr>
        <p:spPr bwMode="auto">
          <a:xfrm>
            <a:off x="6229350" y="1471613"/>
            <a:ext cx="2819400" cy="10064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rgbClr val="646464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000">
                <a:latin typeface="Comic Sans MS" pitchFamily="66" charset="0"/>
              </a:rPr>
              <a:t>The CDF (cumulative distribution) is the LUT for remapping.</a:t>
            </a:r>
          </a:p>
        </p:txBody>
      </p:sp>
      <p:sp>
        <p:nvSpPr>
          <p:cNvPr id="94217" name="Text Box 11"/>
          <p:cNvSpPr txBox="1">
            <a:spLocks noChangeArrowheads="1"/>
          </p:cNvSpPr>
          <p:nvPr/>
        </p:nvSpPr>
        <p:spPr bwMode="auto">
          <a:xfrm>
            <a:off x="5711825" y="4062413"/>
            <a:ext cx="566738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>
                <a:latin typeface="Arial" charset="0"/>
              </a:rPr>
              <a:t>LUT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Histogram Equalization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</p:spTree>
    <p:extLst>
      <p:ext uri="{BB962C8B-B14F-4D97-AF65-F5344CB8AC3E}">
        <p14:creationId xmlns:p14="http://schemas.microsoft.com/office/powerpoint/2010/main" val="58872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971984" y="365761"/>
            <a:ext cx="7200900" cy="7194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Introduction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742950" y="365761"/>
            <a:ext cx="7200900" cy="7194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Introduction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Dynamic Range </a:t>
            </a:r>
            <a:r>
              <a:rPr lang="en-US" sz="2400" b="1" err="1">
                <a:solidFill>
                  <a:schemeClr val="accent6">
                    <a:lumMod val="50000"/>
                  </a:schemeClr>
                </a:solidFill>
                <a:latin typeface="Kristen ITC" pitchFamily="66" charset="0"/>
              </a:rPr>
              <a:t>vs</a:t>
            </a:r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 Contrast</a:t>
            </a:r>
            <a:endParaRPr lang="en-US" sz="4000" b="1" i="1">
              <a:solidFill>
                <a:schemeClr val="tx2">
                  <a:lumMod val="60000"/>
                  <a:lumOff val="40000"/>
                </a:schemeClr>
              </a:solidFill>
              <a:latin typeface="Kristen ITC" pitchFamily="66" charset="0"/>
            </a:endParaRPr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3391662" y="1770759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Book Antiqua"/>
              </a:rPr>
              <a:t>Dynamic Range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91152" y="1770759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Book Antiqua"/>
              </a:rPr>
              <a:t>Contrast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49268" y="2616123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Book Antiqua"/>
              </a:rPr>
              <a:t>255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18779" y="2616123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Book Antiqua"/>
              </a:rPr>
              <a:t>0-255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249268" y="3600932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Book Antiqua"/>
              </a:rPr>
              <a:t>255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41834" y="3600932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Book Antiqua"/>
              </a:rPr>
              <a:t>50-255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249268" y="4558653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Book Antiqua"/>
              </a:rPr>
              <a:t>255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41834" y="4558653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Book Antiqua"/>
              </a:rPr>
              <a:t>75-255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249268" y="551637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Book Antiqua"/>
              </a:rPr>
              <a:t>255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764890" y="5516375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Book Antiqua"/>
              </a:rPr>
              <a:t>100-255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07432" y="183082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Book Antiqua"/>
              </a:rPr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350424" y="1824576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Book Antiqua"/>
              </a:rPr>
              <a:t>Y</a:t>
            </a: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149724"/>
              </p:ext>
            </p:extLst>
          </p:nvPr>
        </p:nvGraphicFramePr>
        <p:xfrm>
          <a:off x="959026" y="2400680"/>
          <a:ext cx="731520" cy="731520"/>
        </p:xfrm>
        <a:graphic>
          <a:graphicData uri="http://schemas.openxmlformats.org/drawingml/2006/table">
            <a:tbl>
              <a:tblPr firstRow="1" bandRow="1"/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lumMod val="95000"/>
                        <a:lumOff val="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lumMod val="95000"/>
                        <a:lumOff val="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050654"/>
              </p:ext>
            </p:extLst>
          </p:nvPr>
        </p:nvGraphicFramePr>
        <p:xfrm>
          <a:off x="959026" y="3466004"/>
          <a:ext cx="731520" cy="731520"/>
        </p:xfrm>
        <a:graphic>
          <a:graphicData uri="http://schemas.openxmlformats.org/drawingml/2006/table">
            <a:tbl>
              <a:tblPr firstRow="1" bandRow="1"/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744478"/>
              </p:ext>
            </p:extLst>
          </p:nvPr>
        </p:nvGraphicFramePr>
        <p:xfrm>
          <a:off x="971984" y="4423725"/>
          <a:ext cx="731520" cy="731520"/>
        </p:xfrm>
        <a:graphic>
          <a:graphicData uri="http://schemas.openxmlformats.org/drawingml/2006/table">
            <a:tbl>
              <a:tblPr firstRow="1" bandRow="1"/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661112"/>
              </p:ext>
            </p:extLst>
          </p:nvPr>
        </p:nvGraphicFramePr>
        <p:xfrm>
          <a:off x="959026" y="5381446"/>
          <a:ext cx="731520" cy="731520"/>
        </p:xfrm>
        <a:graphic>
          <a:graphicData uri="http://schemas.openxmlformats.org/drawingml/2006/table">
            <a:tbl>
              <a:tblPr firstRow="1" bandRow="1"/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05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55949" y="2726464"/>
            <a:ext cx="2863851" cy="2836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 l="2548" t="2572" r="3185" b="2251"/>
          <a:stretch>
            <a:fillRect/>
          </a:stretch>
        </p:blipFill>
        <p:spPr bwMode="auto">
          <a:xfrm>
            <a:off x="167176" y="2757976"/>
            <a:ext cx="2804624" cy="2804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171493" y="2703306"/>
            <a:ext cx="2896307" cy="2859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Histogram Equalization - </a:t>
            </a: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Kristen ITC" pitchFamily="66" charset="0"/>
              </a:rPr>
              <a:t>Local</a:t>
            </a:r>
            <a:endParaRPr lang="en-US" sz="3600" b="1">
              <a:solidFill>
                <a:schemeClr val="accent6">
                  <a:lumMod val="50000"/>
                </a:schemeClr>
              </a:solidFill>
              <a:latin typeface="Kristen ITC" pitchFamily="66" charset="0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-13648" y="911136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-13648" y="990600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57200" y="2131365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Original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63551" y="2131363"/>
            <a:ext cx="2727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Local Equalization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47140" y="2131364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Global Equalization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</p:spTree>
    <p:extLst>
      <p:ext uri="{BB962C8B-B14F-4D97-AF65-F5344CB8AC3E}">
        <p14:creationId xmlns:p14="http://schemas.microsoft.com/office/powerpoint/2010/main" val="33349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3810000"/>
            <a:ext cx="3124200" cy="2403415"/>
          </a:xfrm>
          <a:prstGeom prst="rect">
            <a:avLst/>
          </a:prstGeom>
          <a:noFill/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3810000"/>
            <a:ext cx="3962400" cy="2324498"/>
          </a:xfrm>
          <a:prstGeom prst="rect">
            <a:avLst/>
          </a:prstGeom>
          <a:noFill/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219200"/>
            <a:ext cx="3124200" cy="2483230"/>
          </a:xfrm>
          <a:prstGeom prst="rect">
            <a:avLst/>
          </a:prstGeom>
          <a:noFill/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1219200"/>
            <a:ext cx="3962399" cy="2447616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istogram Equalization - </a:t>
            </a:r>
            <a:r>
              <a:rPr lang="en-US" sz="2800" b="1">
                <a:solidFill>
                  <a:schemeClr val="accent6">
                    <a:lumMod val="50000"/>
                  </a:schemeClr>
                </a:solidFill>
                <a:latin typeface="Kristen ITC" pitchFamily="66" charset="0"/>
              </a:rPr>
              <a:t>Problem</a:t>
            </a:r>
            <a:endParaRPr lang="en-US" sz="3600" b="1">
              <a:solidFill>
                <a:schemeClr val="accent6">
                  <a:lumMod val="50000"/>
                </a:schemeClr>
              </a:solidFill>
              <a:latin typeface="Kristen ITC" pitchFamily="66" charset="0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-13648" y="911136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-13648" y="990600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362200" y="6357289"/>
            <a:ext cx="4554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Problem with Histogram Equalization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</p:spTree>
    <p:extLst>
      <p:ext uri="{BB962C8B-B14F-4D97-AF65-F5344CB8AC3E}">
        <p14:creationId xmlns:p14="http://schemas.microsoft.com/office/powerpoint/2010/main" val="120185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1027"/>
          <p:cNvSpPr>
            <a:spLocks noChangeArrowheads="1"/>
          </p:cNvSpPr>
          <p:nvPr/>
        </p:nvSpPr>
        <p:spPr bwMode="auto">
          <a:xfrm>
            <a:off x="457200" y="1524000"/>
            <a:ext cx="8534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2400">
                <a:solidFill>
                  <a:srgbClr val="002060"/>
                </a:solidFill>
                <a:latin typeface="Comic Sans MS" pitchFamily="66" charset="0"/>
              </a:rPr>
              <a:t>The general form of the log transformation is 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IE" sz="2400">
              <a:solidFill>
                <a:srgbClr val="002060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IE" sz="2400">
              <a:solidFill>
                <a:srgbClr val="002060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IE" sz="2400">
              <a:solidFill>
                <a:srgbClr val="002060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2400">
                <a:solidFill>
                  <a:srgbClr val="002060"/>
                </a:solidFill>
                <a:latin typeface="Comic Sans MS" pitchFamily="66" charset="0"/>
              </a:rPr>
              <a:t>The log transformation maps a narrow range of low input grey level values into a wider range of output values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IE" sz="2400">
              <a:solidFill>
                <a:srgbClr val="002060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2400">
                <a:solidFill>
                  <a:srgbClr val="002060"/>
                </a:solidFill>
                <a:latin typeface="Comic Sans MS" pitchFamily="66" charset="0"/>
              </a:rPr>
              <a:t>The inverse log transformation performs the opposite transformation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IE" sz="2400">
              <a:solidFill>
                <a:srgbClr val="002060"/>
              </a:solidFill>
              <a:latin typeface="Comic Sans MS" pitchFamily="66" charset="0"/>
            </a:endParaRP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400">
              <a:solidFill>
                <a:srgbClr val="002060"/>
              </a:solidFill>
              <a:latin typeface="Comic Sans MS" pitchFamily="66" charset="0"/>
            </a:endParaRPr>
          </a:p>
        </p:txBody>
      </p:sp>
      <p:graphicFrame>
        <p:nvGraphicFramePr>
          <p:cNvPr id="614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7725857"/>
              </p:ext>
            </p:extLst>
          </p:nvPr>
        </p:nvGraphicFramePr>
        <p:xfrm>
          <a:off x="3048000" y="2538412"/>
          <a:ext cx="25146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Equation" r:id="rId4" imgW="1002960" imgH="203040" progId="">
                  <p:embed/>
                </p:oleObj>
              </mc:Choice>
              <mc:Fallback>
                <p:oleObj name="Equation" r:id="rId4" imgW="1002960" imgH="203040" progId="">
                  <p:embed/>
                  <p:pic>
                    <p:nvPicPr>
                      <p:cNvPr id="614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538412"/>
                        <a:ext cx="2514600" cy="509588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Logarithmic Transformations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</p:spTree>
    <p:extLst>
      <p:ext uri="{BB962C8B-B14F-4D97-AF65-F5344CB8AC3E}">
        <p14:creationId xmlns:p14="http://schemas.microsoft.com/office/powerpoint/2010/main" val="470826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1027"/>
          <p:cNvSpPr>
            <a:spLocks noChangeArrowheads="1"/>
          </p:cNvSpPr>
          <p:nvPr/>
        </p:nvSpPr>
        <p:spPr bwMode="auto">
          <a:xfrm>
            <a:off x="171450" y="1676400"/>
            <a:ext cx="447675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8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Properties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endParaRPr lang="en-US" b="1">
              <a:solidFill>
                <a:schemeClr val="accent6">
                  <a:lumMod val="50000"/>
                </a:schemeClr>
              </a:solidFill>
              <a:latin typeface="Comic Sans MS" pitchFamily="66" charset="0"/>
            </a:endParaRPr>
          </a:p>
          <a:p>
            <a:pPr marL="569913" lvl="1" indent="-285750" algn="just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>
                <a:solidFill>
                  <a:srgbClr val="002060"/>
                </a:solidFill>
                <a:latin typeface="Comic Sans MS" pitchFamily="66" charset="0"/>
              </a:rPr>
              <a:t>For lower amplitudes of input image the range of gray levels is expanded.</a:t>
            </a:r>
          </a:p>
          <a:p>
            <a:pPr marL="569913" lvl="1" indent="-285750" algn="just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400">
              <a:solidFill>
                <a:srgbClr val="002060"/>
              </a:solidFill>
              <a:latin typeface="Comic Sans MS" pitchFamily="66" charset="0"/>
            </a:endParaRPr>
          </a:p>
          <a:p>
            <a:pPr marL="569913" lvl="1" indent="-285750" algn="just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>
                <a:solidFill>
                  <a:srgbClr val="002060"/>
                </a:solidFill>
                <a:latin typeface="Comic Sans MS" pitchFamily="66" charset="0"/>
              </a:rPr>
              <a:t>For higher amplitudes of input image the range of gray levels is compressed.</a:t>
            </a:r>
          </a:p>
        </p:txBody>
      </p:sp>
      <p:pic>
        <p:nvPicPr>
          <p:cNvPr id="52229" name="Picture 5"/>
          <p:cNvPicPr>
            <a:picLocks noChangeAspect="1" noChangeArrowheads="1"/>
          </p:cNvPicPr>
          <p:nvPr/>
        </p:nvPicPr>
        <p:blipFill rotWithShape="1">
          <a:blip r:embed="rId3">
            <a:lum bright="-20000" contrast="40000"/>
          </a:blip>
          <a:srcRect r="1844"/>
          <a:stretch/>
        </p:blipFill>
        <p:spPr bwMode="auto">
          <a:xfrm>
            <a:off x="4999095" y="2133600"/>
            <a:ext cx="414490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Logarithmic Transformations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</p:spTree>
    <p:extLst>
      <p:ext uri="{BB962C8B-B14F-4D97-AF65-F5344CB8AC3E}">
        <p14:creationId xmlns:p14="http://schemas.microsoft.com/office/powerpoint/2010/main" val="330334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4"/>
          <p:cNvPicPr>
            <a:picLocks noChangeAspect="1" noChangeArrowheads="1"/>
          </p:cNvPicPr>
          <p:nvPr/>
        </p:nvPicPr>
        <p:blipFill>
          <a:blip r:embed="rId4">
            <a:lum bright="-36000" contrast="5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27046"/>
          <a:stretch>
            <a:fillRect/>
          </a:stretch>
        </p:blipFill>
        <p:spPr bwMode="auto">
          <a:xfrm>
            <a:off x="4419600" y="1962150"/>
            <a:ext cx="4572000" cy="4455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4" name="Rectangle 1027"/>
          <p:cNvSpPr>
            <a:spLocks noChangeArrowheads="1"/>
          </p:cNvSpPr>
          <p:nvPr/>
        </p:nvSpPr>
        <p:spPr bwMode="auto">
          <a:xfrm>
            <a:off x="457200" y="1376362"/>
            <a:ext cx="8534400" cy="517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2400">
                <a:solidFill>
                  <a:srgbClr val="002060"/>
                </a:solidFill>
                <a:latin typeface="Comic Sans MS" pitchFamily="66" charset="0"/>
              </a:rPr>
              <a:t>Power law transformations have the following form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IE" sz="2400" i="1">
              <a:solidFill>
                <a:srgbClr val="002060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IE" sz="2400" i="1">
              <a:solidFill>
                <a:srgbClr val="002060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IE" sz="2400" i="1">
              <a:solidFill>
                <a:srgbClr val="002060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240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Map a narrow range </a:t>
            </a:r>
            <a:br>
              <a:rPr lang="en-IE" sz="240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IE" sz="240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of dark input values </a:t>
            </a:r>
            <a:br>
              <a:rPr lang="en-IE" sz="240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IE" sz="240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into a wider range of </a:t>
            </a:r>
            <a:br>
              <a:rPr lang="en-IE" sz="240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IE" sz="240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output values or vice </a:t>
            </a:r>
            <a:br>
              <a:rPr lang="en-IE" sz="240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IE" sz="240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versa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IE" sz="2400">
              <a:solidFill>
                <a:srgbClr val="002060"/>
              </a:solidFill>
              <a:latin typeface="Comic Sans MS" pitchFamily="66" charset="0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240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Varying </a:t>
            </a:r>
            <a:r>
              <a:rPr lang="el-GR" sz="240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γ</a:t>
            </a:r>
            <a:r>
              <a:rPr lang="en-IE" sz="240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 gives a whole </a:t>
            </a:r>
            <a:br>
              <a:rPr lang="en-IE" sz="240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IE" sz="240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family of curves</a:t>
            </a:r>
            <a:endParaRPr lang="el-GR" sz="2400">
              <a:solidFill>
                <a:srgbClr val="002060"/>
              </a:solidFill>
              <a:latin typeface="Comic Sans MS" pitchFamily="66" charset="0"/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IE" sz="2400">
              <a:solidFill>
                <a:srgbClr val="002060"/>
              </a:solidFill>
              <a:latin typeface="Comic Sans MS" pitchFamily="66" charset="0"/>
            </a:endParaRP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400">
              <a:solidFill>
                <a:srgbClr val="002060"/>
              </a:solidFill>
              <a:latin typeface="Comic Sans MS" pitchFamily="66" charset="0"/>
            </a:endParaRPr>
          </a:p>
        </p:txBody>
      </p:sp>
      <p:graphicFrame>
        <p:nvGraphicFramePr>
          <p:cNvPr id="717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095558"/>
              </p:ext>
            </p:extLst>
          </p:nvPr>
        </p:nvGraphicFramePr>
        <p:xfrm>
          <a:off x="1524000" y="2209800"/>
          <a:ext cx="151130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Equation" r:id="rId6" imgW="583920" imgH="203040" progId="">
                  <p:embed/>
                </p:oleObj>
              </mc:Choice>
              <mc:Fallback>
                <p:oleObj name="Equation" r:id="rId6" imgW="583920" imgH="203040" progId="">
                  <p:embed/>
                  <p:pic>
                    <p:nvPicPr>
                      <p:cNvPr id="717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209800"/>
                        <a:ext cx="1511300" cy="525463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Power Law Transformations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-13648" y="911136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-13648" y="990600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</p:spTree>
    <p:extLst>
      <p:ext uri="{BB962C8B-B14F-4D97-AF65-F5344CB8AC3E}">
        <p14:creationId xmlns:p14="http://schemas.microsoft.com/office/powerpoint/2010/main" val="204702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1027"/>
          <p:cNvSpPr>
            <a:spLocks noChangeArrowheads="1"/>
          </p:cNvSpPr>
          <p:nvPr/>
        </p:nvSpPr>
        <p:spPr bwMode="auto">
          <a:xfrm>
            <a:off x="304800" y="1447800"/>
            <a:ext cx="8534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2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For g &lt; 1:     </a:t>
            </a:r>
            <a:r>
              <a:rPr lang="en-US" sz="2200">
                <a:latin typeface="Comic Sans MS" pitchFamily="66" charset="0"/>
              </a:rPr>
              <a:t>	</a:t>
            </a:r>
            <a:r>
              <a:rPr lang="en-US" sz="2200">
                <a:solidFill>
                  <a:srgbClr val="002060"/>
                </a:solidFill>
                <a:latin typeface="Comic Sans MS" pitchFamily="66" charset="0"/>
              </a:rPr>
              <a:t>Expands values of dark pixels, compress 				values of brighter pixels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2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For g &gt; 1:    </a:t>
            </a:r>
            <a:r>
              <a:rPr lang="en-US" sz="2200">
                <a:latin typeface="Comic Sans MS" pitchFamily="66" charset="0"/>
              </a:rPr>
              <a:t>	</a:t>
            </a:r>
            <a:r>
              <a:rPr lang="en-US" sz="2200">
                <a:solidFill>
                  <a:srgbClr val="002060"/>
                </a:solidFill>
                <a:latin typeface="Comic Sans MS" pitchFamily="66" charset="0"/>
              </a:rPr>
              <a:t>Compresses values of dark pixels, expand 				values of brighter pixels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2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If g=1 &amp; c=1:    </a:t>
            </a:r>
            <a:r>
              <a:rPr lang="en-US" sz="2200">
                <a:latin typeface="Comic Sans MS" pitchFamily="66" charset="0"/>
              </a:rPr>
              <a:t>	</a:t>
            </a:r>
            <a:r>
              <a:rPr lang="en-US" sz="2200">
                <a:solidFill>
                  <a:srgbClr val="002060"/>
                </a:solidFill>
                <a:latin typeface="Comic Sans MS" pitchFamily="66" charset="0"/>
              </a:rPr>
              <a:t>Identity transformation (s = r)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200">
              <a:latin typeface="Comic Sans MS" pitchFamily="66" charset="0"/>
            </a:endParaRPr>
          </a:p>
          <a:p>
            <a:pPr marL="342900" indent="-342900" algn="just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200">
                <a:solidFill>
                  <a:srgbClr val="002060"/>
                </a:solidFill>
                <a:latin typeface="Comic Sans MS" pitchFamily="66" charset="0"/>
              </a:rPr>
              <a:t>A variety of devices (image capture, printing, display) respond according to a power law and need to be corrected.</a:t>
            </a:r>
          </a:p>
          <a:p>
            <a:pPr marL="342900" indent="-342900" algn="just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200">
              <a:latin typeface="Comic Sans MS" pitchFamily="66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8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Gamma (g) correction</a:t>
            </a:r>
          </a:p>
          <a:p>
            <a:pPr marL="342900" indent="-342900" algn="just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200">
                <a:latin typeface="Comic Sans MS" pitchFamily="66" charset="0"/>
              </a:rPr>
              <a:t>    </a:t>
            </a:r>
            <a:r>
              <a:rPr lang="en-US" sz="2200">
                <a:solidFill>
                  <a:srgbClr val="002060"/>
                </a:solidFill>
                <a:latin typeface="Comic Sans MS" pitchFamily="66" charset="0"/>
              </a:rPr>
              <a:t>The process used to correct the power-law response phenomena. 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200">
              <a:latin typeface="Comic Sans MS" pitchFamily="66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Power Law Transformations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</p:spTree>
    <p:extLst>
      <p:ext uri="{BB962C8B-B14F-4D97-AF65-F5344CB8AC3E}">
        <p14:creationId xmlns:p14="http://schemas.microsoft.com/office/powerpoint/2010/main" val="73157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3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2" name="Picture 5"/>
          <p:cNvPicPr>
            <a:picLocks noChangeAspect="1" noChangeArrowheads="1"/>
          </p:cNvPicPr>
          <p:nvPr/>
        </p:nvPicPr>
        <p:blipFill>
          <a:blip r:embed="rId3"/>
          <a:srcRect r="20259" b="49878"/>
          <a:stretch>
            <a:fillRect/>
          </a:stretch>
        </p:blipFill>
        <p:spPr bwMode="auto">
          <a:xfrm>
            <a:off x="117475" y="1543050"/>
            <a:ext cx="4625975" cy="326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3" name="Picture 6"/>
          <p:cNvPicPr>
            <a:picLocks noChangeAspect="1" noChangeArrowheads="1"/>
          </p:cNvPicPr>
          <p:nvPr/>
        </p:nvPicPr>
        <p:blipFill>
          <a:blip r:embed="rId3"/>
          <a:srcRect t="49850" r="19080"/>
          <a:stretch>
            <a:fillRect/>
          </a:stretch>
        </p:blipFill>
        <p:spPr bwMode="auto">
          <a:xfrm>
            <a:off x="4672013" y="1524000"/>
            <a:ext cx="4471987" cy="326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4" name="Text Box 7"/>
          <p:cNvSpPr txBox="1">
            <a:spLocks noChangeArrowheads="1"/>
          </p:cNvSpPr>
          <p:nvPr/>
        </p:nvSpPr>
        <p:spPr bwMode="auto">
          <a:xfrm>
            <a:off x="0" y="4843462"/>
            <a:ext cx="2667000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latin typeface="Arial" charset="0"/>
                <a:cs typeface="Arial" charset="0"/>
              </a:rPr>
              <a:t>MR image of </a:t>
            </a:r>
          </a:p>
          <a:p>
            <a:pPr algn="ctr">
              <a:spcBef>
                <a:spcPct val="50000"/>
              </a:spcBef>
            </a:pPr>
            <a:r>
              <a:rPr lang="en-US" sz="1800" b="1">
                <a:latin typeface="Arial" charset="0"/>
                <a:cs typeface="Arial" charset="0"/>
              </a:rPr>
              <a:t>human spine</a:t>
            </a:r>
            <a:endParaRPr lang="en-US" sz="1500" b="1">
              <a:latin typeface="Arial" charset="0"/>
              <a:cs typeface="Arial" charset="0"/>
            </a:endParaRPr>
          </a:p>
        </p:txBody>
      </p:sp>
      <p:sp>
        <p:nvSpPr>
          <p:cNvPr id="58375" name="Text Box 8"/>
          <p:cNvSpPr txBox="1">
            <a:spLocks noChangeArrowheads="1"/>
          </p:cNvSpPr>
          <p:nvPr/>
        </p:nvSpPr>
        <p:spPr bwMode="auto">
          <a:xfrm>
            <a:off x="2247900" y="4852987"/>
            <a:ext cx="26670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latin typeface="Arial" charset="0"/>
                <a:cs typeface="Arial" charset="0"/>
              </a:rPr>
              <a:t>Result after </a:t>
            </a:r>
          </a:p>
          <a:p>
            <a:pPr algn="ctr">
              <a:spcBef>
                <a:spcPct val="50000"/>
              </a:spcBef>
            </a:pPr>
            <a:r>
              <a:rPr lang="en-US" sz="1800" b="1">
                <a:latin typeface="Arial" charset="0"/>
                <a:cs typeface="Arial" charset="0"/>
              </a:rPr>
              <a:t>Power law transformation</a:t>
            </a:r>
          </a:p>
          <a:p>
            <a:pPr algn="ctr">
              <a:spcBef>
                <a:spcPct val="50000"/>
              </a:spcBef>
            </a:pPr>
            <a:r>
              <a:rPr lang="en-US" sz="1800" b="1">
                <a:solidFill>
                  <a:srgbClr val="0000FF"/>
                </a:solidFill>
                <a:latin typeface="Symbol" pitchFamily="18" charset="2"/>
                <a:cs typeface="Arial" charset="0"/>
              </a:rPr>
              <a:t>g</a:t>
            </a:r>
            <a:r>
              <a:rPr lang="en-US" sz="1800" b="1">
                <a:solidFill>
                  <a:srgbClr val="0000FF"/>
                </a:solidFill>
                <a:latin typeface="Arial" charset="0"/>
                <a:cs typeface="Arial" charset="0"/>
              </a:rPr>
              <a:t> = 0.6</a:t>
            </a:r>
            <a:endParaRPr lang="en-US" sz="1500" b="1">
              <a:solidFill>
                <a:srgbClr val="0000FF"/>
              </a:solidFill>
              <a:latin typeface="Arial" charset="0"/>
              <a:cs typeface="Arial" charset="0"/>
            </a:endParaRPr>
          </a:p>
        </p:txBody>
      </p:sp>
      <p:sp>
        <p:nvSpPr>
          <p:cNvPr id="58376" name="Text Box 9"/>
          <p:cNvSpPr txBox="1">
            <a:spLocks noChangeArrowheads="1"/>
          </p:cNvSpPr>
          <p:nvPr/>
        </p:nvSpPr>
        <p:spPr bwMode="auto">
          <a:xfrm>
            <a:off x="4457700" y="4830762"/>
            <a:ext cx="26670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latin typeface="Arial" charset="0"/>
                <a:cs typeface="Arial" charset="0"/>
              </a:rPr>
              <a:t>Result after </a:t>
            </a:r>
          </a:p>
          <a:p>
            <a:pPr algn="ctr">
              <a:spcBef>
                <a:spcPct val="50000"/>
              </a:spcBef>
            </a:pPr>
            <a:r>
              <a:rPr lang="en-US" sz="1800" b="1">
                <a:latin typeface="Arial" charset="0"/>
                <a:cs typeface="Arial" charset="0"/>
              </a:rPr>
              <a:t>Power law transformation</a:t>
            </a:r>
          </a:p>
          <a:p>
            <a:pPr algn="ctr">
              <a:spcBef>
                <a:spcPct val="50000"/>
              </a:spcBef>
            </a:pPr>
            <a:r>
              <a:rPr lang="en-US" sz="1800" b="1">
                <a:solidFill>
                  <a:srgbClr val="0000FF"/>
                </a:solidFill>
                <a:latin typeface="Symbol" pitchFamily="18" charset="2"/>
                <a:cs typeface="Arial" charset="0"/>
              </a:rPr>
              <a:t>g</a:t>
            </a:r>
            <a:r>
              <a:rPr lang="en-US" sz="1800" b="1">
                <a:solidFill>
                  <a:srgbClr val="0000FF"/>
                </a:solidFill>
                <a:latin typeface="Arial" charset="0"/>
                <a:cs typeface="Arial" charset="0"/>
              </a:rPr>
              <a:t> = 0.4</a:t>
            </a:r>
          </a:p>
        </p:txBody>
      </p:sp>
      <p:sp>
        <p:nvSpPr>
          <p:cNvPr id="58377" name="Text Box 10"/>
          <p:cNvSpPr txBox="1">
            <a:spLocks noChangeArrowheads="1"/>
          </p:cNvSpPr>
          <p:nvPr/>
        </p:nvSpPr>
        <p:spPr bwMode="auto">
          <a:xfrm>
            <a:off x="6759575" y="4876800"/>
            <a:ext cx="26670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latin typeface="Arial" charset="0"/>
                <a:cs typeface="Arial" charset="0"/>
              </a:rPr>
              <a:t>Result after</a:t>
            </a:r>
          </a:p>
          <a:p>
            <a:pPr algn="ctr">
              <a:spcBef>
                <a:spcPct val="50000"/>
              </a:spcBef>
            </a:pPr>
            <a:r>
              <a:rPr lang="en-US" sz="1800" b="1">
                <a:latin typeface="Arial" charset="0"/>
                <a:cs typeface="Arial" charset="0"/>
              </a:rPr>
              <a:t> Power law transformation</a:t>
            </a:r>
          </a:p>
          <a:p>
            <a:pPr algn="ctr">
              <a:spcBef>
                <a:spcPct val="50000"/>
              </a:spcBef>
            </a:pPr>
            <a:r>
              <a:rPr lang="en-US" sz="1800" b="1">
                <a:solidFill>
                  <a:srgbClr val="0000FF"/>
                </a:solidFill>
                <a:latin typeface="Symbol" pitchFamily="18" charset="2"/>
                <a:cs typeface="Arial" charset="0"/>
              </a:rPr>
              <a:t>g</a:t>
            </a:r>
            <a:r>
              <a:rPr lang="en-US" sz="1800" b="1">
                <a:solidFill>
                  <a:srgbClr val="0000FF"/>
                </a:solidFill>
                <a:latin typeface="Arial" charset="0"/>
                <a:cs typeface="Arial" charset="0"/>
              </a:rPr>
              <a:t> = 0.3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Power Law Transformations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</p:spTree>
    <p:extLst>
      <p:ext uri="{BB962C8B-B14F-4D97-AF65-F5344CB8AC3E}">
        <p14:creationId xmlns:p14="http://schemas.microsoft.com/office/powerpoint/2010/main" val="17815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5" name="Rectangle 5"/>
          <p:cNvSpPr>
            <a:spLocks noChangeArrowheads="1"/>
          </p:cNvSpPr>
          <p:nvPr/>
        </p:nvSpPr>
        <p:spPr bwMode="auto">
          <a:xfrm>
            <a:off x="797298" y="5715000"/>
            <a:ext cx="362230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Image has a washed-out</a:t>
            </a:r>
          </a:p>
          <a:p>
            <a:r>
              <a:rPr lang="en-US" sz="24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appearance – needs γ &gt; 1</a:t>
            </a:r>
          </a:p>
        </p:txBody>
      </p:sp>
      <p:pic>
        <p:nvPicPr>
          <p:cNvPr id="6042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409700"/>
            <a:ext cx="42926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Power Law Transformations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lum bright="-36000" contrast="54000"/>
          </a:blip>
          <a:srcRect r="27046"/>
          <a:stretch>
            <a:fillRect/>
          </a:stretch>
        </p:blipFill>
        <p:spPr bwMode="auto">
          <a:xfrm>
            <a:off x="5105400" y="1855588"/>
            <a:ext cx="3764979" cy="366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ight Triangle 1"/>
          <p:cNvSpPr/>
          <p:nvPr/>
        </p:nvSpPr>
        <p:spPr>
          <a:xfrm rot="16200000">
            <a:off x="5410037" y="1918300"/>
            <a:ext cx="3323897" cy="3381375"/>
          </a:xfrm>
          <a:prstGeom prst="rtTriangle">
            <a:avLst/>
          </a:prstGeom>
          <a:solidFill>
            <a:schemeClr val="accent6">
              <a:lumMod val="75000"/>
              <a:alpha val="3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</p:spTree>
    <p:extLst>
      <p:ext uri="{BB962C8B-B14F-4D97-AF65-F5344CB8AC3E}">
        <p14:creationId xmlns:p14="http://schemas.microsoft.com/office/powerpoint/2010/main" val="337301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20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4" name="Picture 5"/>
          <p:cNvPicPr>
            <a:picLocks noChangeAspect="1" noChangeArrowheads="1"/>
          </p:cNvPicPr>
          <p:nvPr/>
        </p:nvPicPr>
        <p:blipFill>
          <a:blip r:embed="rId3"/>
          <a:srcRect l="20052"/>
          <a:stretch>
            <a:fillRect/>
          </a:stretch>
        </p:blipFill>
        <p:spPr bwMode="auto">
          <a:xfrm>
            <a:off x="1600200" y="1447800"/>
            <a:ext cx="5684838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5" name="Text Box 6"/>
          <p:cNvSpPr txBox="1">
            <a:spLocks noChangeArrowheads="1"/>
          </p:cNvSpPr>
          <p:nvPr/>
        </p:nvSpPr>
        <p:spPr bwMode="auto">
          <a:xfrm>
            <a:off x="365125" y="2344738"/>
            <a:ext cx="1082675" cy="70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b="1">
                <a:solidFill>
                  <a:schemeClr val="accent6">
                    <a:lumMod val="75000"/>
                  </a:schemeClr>
                </a:solidFill>
                <a:latin typeface="Arial" charset="0"/>
                <a:cs typeface="Arial" charset="0"/>
              </a:rPr>
              <a:t>Aerial </a:t>
            </a:r>
          </a:p>
          <a:p>
            <a:pPr algn="r">
              <a:spcBef>
                <a:spcPct val="50000"/>
              </a:spcBef>
            </a:pPr>
            <a:r>
              <a:rPr lang="en-US" sz="1600" b="1">
                <a:solidFill>
                  <a:schemeClr val="accent6">
                    <a:lumMod val="75000"/>
                  </a:schemeClr>
                </a:solidFill>
                <a:latin typeface="Arial" charset="0"/>
                <a:cs typeface="Arial" charset="0"/>
              </a:rPr>
              <a:t>Image</a:t>
            </a:r>
          </a:p>
        </p:txBody>
      </p:sp>
      <p:sp>
        <p:nvSpPr>
          <p:cNvPr id="61446" name="Text Box 7"/>
          <p:cNvSpPr txBox="1">
            <a:spLocks noChangeArrowheads="1"/>
          </p:cNvSpPr>
          <p:nvPr/>
        </p:nvSpPr>
        <p:spPr bwMode="auto">
          <a:xfrm>
            <a:off x="7178675" y="1954213"/>
            <a:ext cx="199707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1">
                <a:latin typeface="Arial" charset="0"/>
                <a:cs typeface="Arial" charset="0"/>
              </a:rPr>
              <a:t>Result of </a:t>
            </a:r>
          </a:p>
          <a:p>
            <a:r>
              <a:rPr lang="en-US" sz="1600" b="1">
                <a:latin typeface="Arial" charset="0"/>
                <a:cs typeface="Arial" charset="0"/>
              </a:rPr>
              <a:t>Power law transformation</a:t>
            </a:r>
          </a:p>
          <a:p>
            <a:r>
              <a:rPr lang="en-US" sz="1600" b="1">
                <a:solidFill>
                  <a:srgbClr val="0000FF"/>
                </a:solidFill>
                <a:latin typeface="Symbol" pitchFamily="18" charset="2"/>
                <a:cs typeface="Arial" charset="0"/>
              </a:rPr>
              <a:t>g</a:t>
            </a:r>
            <a:r>
              <a:rPr lang="en-US" sz="1600" b="1">
                <a:solidFill>
                  <a:srgbClr val="0000FF"/>
                </a:solidFill>
                <a:latin typeface="Arial" charset="0"/>
                <a:cs typeface="Arial" charset="0"/>
              </a:rPr>
              <a:t> = 3.0</a:t>
            </a:r>
          </a:p>
          <a:p>
            <a:r>
              <a:rPr lang="en-US" sz="1600" b="1">
                <a:solidFill>
                  <a:srgbClr val="0000FF"/>
                </a:solidFill>
                <a:latin typeface="Arial" charset="0"/>
                <a:cs typeface="Arial" charset="0"/>
              </a:rPr>
              <a:t>(suitable)</a:t>
            </a:r>
            <a:endParaRPr lang="en-US" sz="1600" b="1">
              <a:latin typeface="Arial" charset="0"/>
              <a:cs typeface="Arial" charset="0"/>
            </a:endParaRPr>
          </a:p>
        </p:txBody>
      </p:sp>
      <p:sp>
        <p:nvSpPr>
          <p:cNvPr id="61447" name="Text Box 8"/>
          <p:cNvSpPr txBox="1">
            <a:spLocks noChangeArrowheads="1"/>
          </p:cNvSpPr>
          <p:nvPr/>
        </p:nvSpPr>
        <p:spPr bwMode="auto">
          <a:xfrm>
            <a:off x="0" y="4667250"/>
            <a:ext cx="1630363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600" b="1">
                <a:latin typeface="Arial" charset="0"/>
                <a:cs typeface="Arial" charset="0"/>
              </a:rPr>
              <a:t>Result of Power law transformation</a:t>
            </a:r>
          </a:p>
          <a:p>
            <a:pPr algn="r"/>
            <a:r>
              <a:rPr lang="en-US" sz="1600" b="1">
                <a:solidFill>
                  <a:srgbClr val="0000FF"/>
                </a:solidFill>
                <a:latin typeface="Symbol" pitchFamily="18" charset="2"/>
                <a:cs typeface="Arial" charset="0"/>
              </a:rPr>
              <a:t>g</a:t>
            </a:r>
            <a:r>
              <a:rPr lang="en-US" sz="1600" b="1">
                <a:solidFill>
                  <a:srgbClr val="0000FF"/>
                </a:solidFill>
                <a:latin typeface="Arial" charset="0"/>
                <a:cs typeface="Arial" charset="0"/>
              </a:rPr>
              <a:t> = 4.0</a:t>
            </a:r>
          </a:p>
          <a:p>
            <a:pPr algn="r"/>
            <a:r>
              <a:rPr lang="en-US" sz="1600" b="1">
                <a:solidFill>
                  <a:srgbClr val="0000FF"/>
                </a:solidFill>
                <a:latin typeface="Arial" charset="0"/>
                <a:cs typeface="Arial" charset="0"/>
              </a:rPr>
              <a:t>(suitable)</a:t>
            </a:r>
            <a:endParaRPr lang="en-US" sz="1600" b="1">
              <a:latin typeface="Arial" charset="0"/>
              <a:cs typeface="Arial" charset="0"/>
            </a:endParaRPr>
          </a:p>
        </p:txBody>
      </p:sp>
      <p:sp>
        <p:nvSpPr>
          <p:cNvPr id="61448" name="Text Box 9"/>
          <p:cNvSpPr txBox="1">
            <a:spLocks noChangeArrowheads="1"/>
          </p:cNvSpPr>
          <p:nvPr/>
        </p:nvSpPr>
        <p:spPr bwMode="auto">
          <a:xfrm>
            <a:off x="7188200" y="4175125"/>
            <a:ext cx="1997075" cy="180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1">
                <a:latin typeface="Arial" charset="0"/>
                <a:cs typeface="Arial" charset="0"/>
              </a:rPr>
              <a:t>Result of </a:t>
            </a:r>
          </a:p>
          <a:p>
            <a:r>
              <a:rPr lang="en-US" sz="1600" b="1">
                <a:latin typeface="Arial" charset="0"/>
                <a:cs typeface="Arial" charset="0"/>
              </a:rPr>
              <a:t>Power law transformation</a:t>
            </a:r>
          </a:p>
          <a:p>
            <a:r>
              <a:rPr lang="en-US" sz="1600" b="1">
                <a:solidFill>
                  <a:srgbClr val="0000FF"/>
                </a:solidFill>
                <a:latin typeface="Symbol" pitchFamily="18" charset="2"/>
                <a:cs typeface="Arial" charset="0"/>
              </a:rPr>
              <a:t>g</a:t>
            </a:r>
            <a:r>
              <a:rPr lang="en-US" sz="1600" b="1">
                <a:solidFill>
                  <a:srgbClr val="0000FF"/>
                </a:solidFill>
                <a:latin typeface="Arial" charset="0"/>
                <a:cs typeface="Arial" charset="0"/>
              </a:rPr>
              <a:t> = 5.0</a:t>
            </a:r>
          </a:p>
          <a:p>
            <a:r>
              <a:rPr lang="en-US" sz="1600" b="1">
                <a:solidFill>
                  <a:srgbClr val="0000FF"/>
                </a:solidFill>
                <a:latin typeface="Arial" charset="0"/>
                <a:cs typeface="Arial" charset="0"/>
              </a:rPr>
              <a:t>(high contrast, some regions are too dark)</a:t>
            </a:r>
            <a:endParaRPr lang="en-US" sz="1600" b="1">
              <a:latin typeface="Arial" charset="0"/>
              <a:cs typeface="Arial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Power Law Transformations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</p:spTree>
    <p:extLst>
      <p:ext uri="{BB962C8B-B14F-4D97-AF65-F5344CB8AC3E}">
        <p14:creationId xmlns:p14="http://schemas.microsoft.com/office/powerpoint/2010/main" val="2620177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65"/>
          <p:cNvSpPr>
            <a:spLocks noChangeArrowheads="1"/>
          </p:cNvSpPr>
          <p:nvPr/>
        </p:nvSpPr>
        <p:spPr bwMode="auto">
          <a:xfrm>
            <a:off x="457200" y="1371600"/>
            <a:ext cx="847407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sz="28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Negative of an image?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endParaRPr lang="en-US" sz="2800">
              <a:solidFill>
                <a:schemeClr val="accent6">
                  <a:lumMod val="50000"/>
                </a:schemeClr>
              </a:solidFill>
              <a:latin typeface="Comic Sans MS" pitchFamily="66" charset="0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sz="28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Intensity Slicing?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Intensity Transformations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</p:spTree>
    <p:extLst>
      <p:ext uri="{BB962C8B-B14F-4D97-AF65-F5344CB8AC3E}">
        <p14:creationId xmlns:p14="http://schemas.microsoft.com/office/powerpoint/2010/main" val="796388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7" name="Rectangle 9"/>
          <p:cNvSpPr>
            <a:spLocks noChangeArrowheads="1"/>
          </p:cNvSpPr>
          <p:nvPr/>
        </p:nvSpPr>
        <p:spPr bwMode="auto">
          <a:xfrm>
            <a:off x="457200" y="1447800"/>
            <a:ext cx="5257800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6538" indent="-236538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4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Point/Pixel operations</a:t>
            </a:r>
          </a:p>
          <a:p>
            <a:pPr marL="236538" indent="-236538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500">
                <a:solidFill>
                  <a:srgbClr val="002060"/>
                </a:solidFill>
                <a:latin typeface="Comic Sans MS" pitchFamily="66" charset="0"/>
              </a:rPr>
              <a:t>   </a:t>
            </a:r>
            <a:r>
              <a:rPr lang="en-US" sz="2200">
                <a:solidFill>
                  <a:srgbClr val="002060"/>
                </a:solidFill>
                <a:latin typeface="Comic Sans MS" pitchFamily="66" charset="0"/>
              </a:rPr>
              <a:t>Output value at specific coordinates </a:t>
            </a:r>
            <a:r>
              <a:rPr lang="en-US" sz="2200" i="1">
                <a:solidFill>
                  <a:srgbClr val="002060"/>
                </a:solidFill>
                <a:latin typeface="Comic Sans MS" pitchFamily="66" charset="0"/>
              </a:rPr>
              <a:t>(</a:t>
            </a:r>
            <a:r>
              <a:rPr lang="en-US" sz="2200" i="1" err="1">
                <a:solidFill>
                  <a:srgbClr val="002060"/>
                </a:solidFill>
                <a:latin typeface="Comic Sans MS" pitchFamily="66" charset="0"/>
              </a:rPr>
              <a:t>x,y</a:t>
            </a:r>
            <a:r>
              <a:rPr lang="en-US" sz="2200" i="1">
                <a:solidFill>
                  <a:srgbClr val="002060"/>
                </a:solidFill>
                <a:latin typeface="Comic Sans MS" pitchFamily="66" charset="0"/>
              </a:rPr>
              <a:t>)</a:t>
            </a:r>
            <a:r>
              <a:rPr lang="en-US" sz="2200">
                <a:solidFill>
                  <a:srgbClr val="002060"/>
                </a:solidFill>
                <a:latin typeface="Comic Sans MS" pitchFamily="66" charset="0"/>
              </a:rPr>
              <a:t> is dependent only on the input value at </a:t>
            </a:r>
            <a:r>
              <a:rPr lang="en-US" sz="2200" i="1">
                <a:solidFill>
                  <a:srgbClr val="002060"/>
                </a:solidFill>
                <a:latin typeface="Comic Sans MS" pitchFamily="66" charset="0"/>
              </a:rPr>
              <a:t>(</a:t>
            </a:r>
            <a:r>
              <a:rPr lang="en-US" sz="2200" i="1" err="1">
                <a:solidFill>
                  <a:srgbClr val="002060"/>
                </a:solidFill>
                <a:latin typeface="Comic Sans MS" pitchFamily="66" charset="0"/>
              </a:rPr>
              <a:t>x,y</a:t>
            </a:r>
            <a:r>
              <a:rPr lang="en-US" sz="2200" i="1">
                <a:solidFill>
                  <a:srgbClr val="002060"/>
                </a:solidFill>
                <a:latin typeface="Comic Sans MS" pitchFamily="66" charset="0"/>
              </a:rPr>
              <a:t>)</a:t>
            </a:r>
          </a:p>
          <a:p>
            <a:pPr marL="236538" indent="-236538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200" i="1">
              <a:solidFill>
                <a:srgbClr val="002060"/>
              </a:solidFill>
              <a:latin typeface="Comic Sans MS" pitchFamily="66" charset="0"/>
            </a:endParaRPr>
          </a:p>
          <a:p>
            <a:pPr marL="236538" indent="-236538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4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Local operations</a:t>
            </a:r>
          </a:p>
          <a:p>
            <a:pPr marL="236538" indent="-236538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500">
                <a:solidFill>
                  <a:srgbClr val="002060"/>
                </a:solidFill>
                <a:latin typeface="Comic Sans MS" pitchFamily="66" charset="0"/>
              </a:rPr>
              <a:t>   </a:t>
            </a:r>
            <a:r>
              <a:rPr lang="en-US" sz="2200">
                <a:solidFill>
                  <a:srgbClr val="002060"/>
                </a:solidFill>
                <a:latin typeface="Comic Sans MS" pitchFamily="66" charset="0"/>
              </a:rPr>
              <a:t>The output value at </a:t>
            </a:r>
            <a:r>
              <a:rPr lang="en-US" sz="2200" i="1">
                <a:solidFill>
                  <a:srgbClr val="002060"/>
                </a:solidFill>
                <a:latin typeface="Comic Sans MS" pitchFamily="66" charset="0"/>
              </a:rPr>
              <a:t>(</a:t>
            </a:r>
            <a:r>
              <a:rPr lang="en-US" sz="2200" i="1" err="1">
                <a:solidFill>
                  <a:srgbClr val="002060"/>
                </a:solidFill>
                <a:latin typeface="Comic Sans MS" pitchFamily="66" charset="0"/>
              </a:rPr>
              <a:t>x,y</a:t>
            </a:r>
            <a:r>
              <a:rPr lang="en-US" sz="2200" i="1">
                <a:solidFill>
                  <a:srgbClr val="002060"/>
                </a:solidFill>
                <a:latin typeface="Comic Sans MS" pitchFamily="66" charset="0"/>
              </a:rPr>
              <a:t>)</a:t>
            </a:r>
            <a:r>
              <a:rPr lang="en-US" sz="2200">
                <a:solidFill>
                  <a:srgbClr val="002060"/>
                </a:solidFill>
                <a:latin typeface="Comic Sans MS" pitchFamily="66" charset="0"/>
              </a:rPr>
              <a:t> is dependent on the input values in the neighborhood of </a:t>
            </a:r>
            <a:r>
              <a:rPr lang="en-US" sz="2200" i="1">
                <a:solidFill>
                  <a:srgbClr val="002060"/>
                </a:solidFill>
                <a:latin typeface="Comic Sans MS" pitchFamily="66" charset="0"/>
              </a:rPr>
              <a:t>(</a:t>
            </a:r>
            <a:r>
              <a:rPr lang="en-US" sz="2200" i="1" err="1">
                <a:solidFill>
                  <a:srgbClr val="002060"/>
                </a:solidFill>
                <a:latin typeface="Comic Sans MS" pitchFamily="66" charset="0"/>
              </a:rPr>
              <a:t>x,y</a:t>
            </a:r>
            <a:r>
              <a:rPr lang="en-US" sz="2200" i="1">
                <a:solidFill>
                  <a:srgbClr val="002060"/>
                </a:solidFill>
                <a:latin typeface="Comic Sans MS" pitchFamily="66" charset="0"/>
              </a:rPr>
              <a:t>)</a:t>
            </a:r>
          </a:p>
          <a:p>
            <a:pPr marL="236538" indent="-236538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200" i="1">
              <a:solidFill>
                <a:srgbClr val="002060"/>
              </a:solidFill>
              <a:latin typeface="Comic Sans MS" pitchFamily="66" charset="0"/>
            </a:endParaRPr>
          </a:p>
          <a:p>
            <a:pPr marL="236538" indent="-236538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4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Global operations </a:t>
            </a:r>
          </a:p>
          <a:p>
            <a:pPr marL="236538" indent="-236538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500">
                <a:solidFill>
                  <a:srgbClr val="002060"/>
                </a:solidFill>
                <a:latin typeface="Comic Sans MS" pitchFamily="66" charset="0"/>
              </a:rPr>
              <a:t>	</a:t>
            </a:r>
            <a:r>
              <a:rPr lang="en-US" sz="2200">
                <a:solidFill>
                  <a:srgbClr val="002060"/>
                </a:solidFill>
                <a:latin typeface="Comic Sans MS" pitchFamily="66" charset="0"/>
              </a:rPr>
              <a:t>The output value at </a:t>
            </a:r>
            <a:r>
              <a:rPr lang="en-US" sz="2200" i="1">
                <a:solidFill>
                  <a:srgbClr val="002060"/>
                </a:solidFill>
                <a:latin typeface="Comic Sans MS" pitchFamily="66" charset="0"/>
              </a:rPr>
              <a:t>(</a:t>
            </a:r>
            <a:r>
              <a:rPr lang="en-US" sz="2200" i="1" err="1">
                <a:solidFill>
                  <a:srgbClr val="002060"/>
                </a:solidFill>
                <a:latin typeface="Comic Sans MS" pitchFamily="66" charset="0"/>
              </a:rPr>
              <a:t>x,y</a:t>
            </a:r>
            <a:r>
              <a:rPr lang="en-US" sz="2200" i="1">
                <a:solidFill>
                  <a:srgbClr val="002060"/>
                </a:solidFill>
                <a:latin typeface="Comic Sans MS" pitchFamily="66" charset="0"/>
              </a:rPr>
              <a:t>)</a:t>
            </a:r>
            <a:r>
              <a:rPr lang="en-US" sz="2200">
                <a:solidFill>
                  <a:srgbClr val="002060"/>
                </a:solidFill>
                <a:latin typeface="Comic Sans MS" pitchFamily="66" charset="0"/>
              </a:rPr>
              <a:t> is dependent on all the values in the input image</a:t>
            </a:r>
          </a:p>
          <a:p>
            <a:pPr marL="236538" indent="-236538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200">
              <a:solidFill>
                <a:srgbClr val="002060"/>
              </a:solidFill>
              <a:latin typeface="Comic Sans MS" pitchFamily="66" charset="0"/>
            </a:endParaRPr>
          </a:p>
        </p:txBody>
      </p:sp>
      <p:sp>
        <p:nvSpPr>
          <p:cNvPr id="44037" name="Rectangle 10"/>
          <p:cNvSpPr>
            <a:spLocks noChangeArrowheads="1"/>
          </p:cNvSpPr>
          <p:nvPr/>
        </p:nvSpPr>
        <p:spPr bwMode="auto">
          <a:xfrm>
            <a:off x="5867400" y="1981200"/>
            <a:ext cx="1295400" cy="914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4038" name="Rectangle 11"/>
          <p:cNvSpPr>
            <a:spLocks noChangeArrowheads="1"/>
          </p:cNvSpPr>
          <p:nvPr/>
        </p:nvSpPr>
        <p:spPr bwMode="auto">
          <a:xfrm>
            <a:off x="7543800" y="1981200"/>
            <a:ext cx="1295400" cy="914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39" name="Oval 12"/>
          <p:cNvSpPr>
            <a:spLocks noChangeArrowheads="1"/>
          </p:cNvSpPr>
          <p:nvPr/>
        </p:nvSpPr>
        <p:spPr bwMode="auto">
          <a:xfrm>
            <a:off x="6432550" y="23622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0" name="Oval 13"/>
          <p:cNvSpPr>
            <a:spLocks noChangeArrowheads="1"/>
          </p:cNvSpPr>
          <p:nvPr/>
        </p:nvSpPr>
        <p:spPr bwMode="auto">
          <a:xfrm>
            <a:off x="8156575" y="23622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1" name="Freeform 14"/>
          <p:cNvSpPr>
            <a:spLocks/>
          </p:cNvSpPr>
          <p:nvPr/>
        </p:nvSpPr>
        <p:spPr bwMode="auto">
          <a:xfrm>
            <a:off x="6496050" y="1624013"/>
            <a:ext cx="1733550" cy="698500"/>
          </a:xfrm>
          <a:custGeom>
            <a:avLst/>
            <a:gdLst>
              <a:gd name="T0" fmla="*/ 0 w 1092"/>
              <a:gd name="T1" fmla="*/ 2147483647 h 440"/>
              <a:gd name="T2" fmla="*/ 2147483647 w 1092"/>
              <a:gd name="T3" fmla="*/ 2147483647 h 440"/>
              <a:gd name="T4" fmla="*/ 2147483647 w 1092"/>
              <a:gd name="T5" fmla="*/ 2147483647 h 440"/>
              <a:gd name="T6" fmla="*/ 0 60000 65536"/>
              <a:gd name="T7" fmla="*/ 0 60000 65536"/>
              <a:gd name="T8" fmla="*/ 0 60000 65536"/>
              <a:gd name="T9" fmla="*/ 0 w 1092"/>
              <a:gd name="T10" fmla="*/ 0 h 440"/>
              <a:gd name="T11" fmla="*/ 1092 w 1092"/>
              <a:gd name="T12" fmla="*/ 440 h 4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92" h="440">
                <a:moveTo>
                  <a:pt x="0" y="440"/>
                </a:moveTo>
                <a:cubicBezTo>
                  <a:pt x="172" y="223"/>
                  <a:pt x="344" y="6"/>
                  <a:pt x="526" y="3"/>
                </a:cubicBezTo>
                <a:cubicBezTo>
                  <a:pt x="708" y="0"/>
                  <a:pt x="900" y="210"/>
                  <a:pt x="1092" y="420"/>
                </a:cubicBezTo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2303" name="Rectangle 15"/>
          <p:cNvSpPr>
            <a:spLocks noChangeArrowheads="1"/>
          </p:cNvSpPr>
          <p:nvPr/>
        </p:nvSpPr>
        <p:spPr bwMode="auto">
          <a:xfrm>
            <a:off x="5876925" y="3736975"/>
            <a:ext cx="1295400" cy="914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652304" name="Rectangle 16"/>
          <p:cNvSpPr>
            <a:spLocks noChangeArrowheads="1"/>
          </p:cNvSpPr>
          <p:nvPr/>
        </p:nvSpPr>
        <p:spPr bwMode="auto">
          <a:xfrm>
            <a:off x="7553325" y="3736975"/>
            <a:ext cx="1295400" cy="914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2305" name="Oval 17"/>
          <p:cNvSpPr>
            <a:spLocks noChangeArrowheads="1"/>
          </p:cNvSpPr>
          <p:nvPr/>
        </p:nvSpPr>
        <p:spPr bwMode="auto">
          <a:xfrm>
            <a:off x="6346825" y="4008438"/>
            <a:ext cx="309563" cy="32543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2306" name="Oval 18"/>
          <p:cNvSpPr>
            <a:spLocks noChangeArrowheads="1"/>
          </p:cNvSpPr>
          <p:nvPr/>
        </p:nvSpPr>
        <p:spPr bwMode="auto">
          <a:xfrm>
            <a:off x="8166100" y="4117975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2307" name="Freeform 19"/>
          <p:cNvSpPr>
            <a:spLocks/>
          </p:cNvSpPr>
          <p:nvPr/>
        </p:nvSpPr>
        <p:spPr bwMode="auto">
          <a:xfrm>
            <a:off x="6535738" y="3379788"/>
            <a:ext cx="1671637" cy="712787"/>
          </a:xfrm>
          <a:custGeom>
            <a:avLst/>
            <a:gdLst>
              <a:gd name="T0" fmla="*/ 0 w 1092"/>
              <a:gd name="T1" fmla="*/ 2147483647 h 440"/>
              <a:gd name="T2" fmla="*/ 2147483647 w 1092"/>
              <a:gd name="T3" fmla="*/ 2147483647 h 440"/>
              <a:gd name="T4" fmla="*/ 2147483647 w 1092"/>
              <a:gd name="T5" fmla="*/ 2147483647 h 440"/>
              <a:gd name="T6" fmla="*/ 0 60000 65536"/>
              <a:gd name="T7" fmla="*/ 0 60000 65536"/>
              <a:gd name="T8" fmla="*/ 0 60000 65536"/>
              <a:gd name="T9" fmla="*/ 0 w 1092"/>
              <a:gd name="T10" fmla="*/ 0 h 440"/>
              <a:gd name="T11" fmla="*/ 1092 w 1092"/>
              <a:gd name="T12" fmla="*/ 440 h 4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92" h="440">
                <a:moveTo>
                  <a:pt x="0" y="440"/>
                </a:moveTo>
                <a:cubicBezTo>
                  <a:pt x="172" y="223"/>
                  <a:pt x="344" y="6"/>
                  <a:pt x="526" y="3"/>
                </a:cubicBezTo>
                <a:cubicBezTo>
                  <a:pt x="708" y="0"/>
                  <a:pt x="900" y="210"/>
                  <a:pt x="1092" y="420"/>
                </a:cubicBezTo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2308" name="Rectangle 20"/>
          <p:cNvSpPr>
            <a:spLocks noChangeArrowheads="1"/>
          </p:cNvSpPr>
          <p:nvPr/>
        </p:nvSpPr>
        <p:spPr bwMode="auto">
          <a:xfrm>
            <a:off x="5867400" y="5257800"/>
            <a:ext cx="1295400" cy="914400"/>
          </a:xfrm>
          <a:prstGeom prst="rect">
            <a:avLst/>
          </a:prstGeom>
          <a:solidFill>
            <a:srgbClr val="0000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652309" name="Rectangle 21"/>
          <p:cNvSpPr>
            <a:spLocks noChangeArrowheads="1"/>
          </p:cNvSpPr>
          <p:nvPr/>
        </p:nvSpPr>
        <p:spPr bwMode="auto">
          <a:xfrm>
            <a:off x="7546975" y="5257800"/>
            <a:ext cx="1295400" cy="914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2310" name="Oval 22"/>
          <p:cNvSpPr>
            <a:spLocks noChangeArrowheads="1"/>
          </p:cNvSpPr>
          <p:nvPr/>
        </p:nvSpPr>
        <p:spPr bwMode="auto">
          <a:xfrm>
            <a:off x="8159750" y="56388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2311" name="Freeform 23"/>
          <p:cNvSpPr>
            <a:spLocks/>
          </p:cNvSpPr>
          <p:nvPr/>
        </p:nvSpPr>
        <p:spPr bwMode="auto">
          <a:xfrm>
            <a:off x="6605588" y="4897438"/>
            <a:ext cx="1608137" cy="722312"/>
          </a:xfrm>
          <a:custGeom>
            <a:avLst/>
            <a:gdLst>
              <a:gd name="T0" fmla="*/ 0 w 1013"/>
              <a:gd name="T1" fmla="*/ 2147483647 h 455"/>
              <a:gd name="T2" fmla="*/ 2147483647 w 1013"/>
              <a:gd name="T3" fmla="*/ 2147483647 h 455"/>
              <a:gd name="T4" fmla="*/ 2147483647 w 1013"/>
              <a:gd name="T5" fmla="*/ 2147483647 h 455"/>
              <a:gd name="T6" fmla="*/ 0 60000 65536"/>
              <a:gd name="T7" fmla="*/ 0 60000 65536"/>
              <a:gd name="T8" fmla="*/ 0 60000 65536"/>
              <a:gd name="T9" fmla="*/ 0 w 1013"/>
              <a:gd name="T10" fmla="*/ 0 h 455"/>
              <a:gd name="T11" fmla="*/ 1013 w 1013"/>
              <a:gd name="T12" fmla="*/ 455 h 4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13" h="455">
                <a:moveTo>
                  <a:pt x="0" y="226"/>
                </a:moveTo>
                <a:cubicBezTo>
                  <a:pt x="178" y="113"/>
                  <a:pt x="357" y="0"/>
                  <a:pt x="526" y="38"/>
                </a:cubicBezTo>
                <a:cubicBezTo>
                  <a:pt x="695" y="76"/>
                  <a:pt x="937" y="384"/>
                  <a:pt x="1013" y="455"/>
                </a:cubicBezTo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Intensity Transformations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19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2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52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5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5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5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5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5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52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522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5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5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5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5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303" grpId="0" animBg="1"/>
      <p:bldP spid="652304" grpId="0" animBg="1"/>
      <p:bldP spid="652305" grpId="0" animBg="1"/>
      <p:bldP spid="652306" grpId="0" animBg="1"/>
      <p:bldP spid="652307" grpId="0" animBg="1"/>
      <p:bldP spid="652308" grpId="0" animBg="1"/>
      <p:bldP spid="652309" grpId="0" animBg="1"/>
      <p:bldP spid="652310" grpId="0" animBg="1"/>
      <p:bldP spid="6523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-13648" y="2244636"/>
            <a:ext cx="9157648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3648" y="2362200"/>
            <a:ext cx="9157648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09800" y="3611940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chemeClr val="accent6">
                    <a:lumMod val="50000"/>
                  </a:schemeClr>
                </a:solidFill>
                <a:latin typeface="Kristen ITC" pitchFamily="66" charset="0"/>
                <a:cs typeface="Times New Roman" pitchFamily="18" charset="0"/>
              </a:rPr>
              <a:t>End</a:t>
            </a:r>
          </a:p>
          <a:p>
            <a:pPr algn="ctr"/>
            <a:r>
              <a:rPr lang="en-US" sz="2400">
                <a:solidFill>
                  <a:srgbClr val="002060"/>
                </a:solidFill>
                <a:latin typeface="Kristen ITC" pitchFamily="66" charset="0"/>
              </a:rPr>
              <a:t>Intensity Transformations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467600" y="6629400"/>
            <a:ext cx="1676400" cy="228600"/>
          </a:xfrm>
        </p:spPr>
        <p:txBody>
          <a:bodyPr/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Khawar Khurshid</a:t>
            </a:r>
          </a:p>
        </p:txBody>
      </p:sp>
    </p:spTree>
    <p:extLst>
      <p:ext uri="{BB962C8B-B14F-4D97-AF65-F5344CB8AC3E}">
        <p14:creationId xmlns:p14="http://schemas.microsoft.com/office/powerpoint/2010/main" val="3387856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65"/>
          <p:cNvSpPr>
            <a:spLocks noChangeArrowheads="1"/>
          </p:cNvSpPr>
          <p:nvPr/>
        </p:nvSpPr>
        <p:spPr bwMode="auto">
          <a:xfrm>
            <a:off x="457200" y="1371600"/>
            <a:ext cx="847407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IE" sz="280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Basic Concept 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endParaRPr lang="en-IE" sz="2800">
              <a:solidFill>
                <a:schemeClr val="accent6">
                  <a:lumMod val="50000"/>
                </a:schemeClr>
              </a:solidFill>
              <a:latin typeface="Comic Sans MS" pitchFamily="66" charset="0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IE" sz="2400">
                <a:solidFill>
                  <a:srgbClr val="002060"/>
                </a:solidFill>
                <a:latin typeface="Comic Sans MS" pitchFamily="66" charset="0"/>
              </a:rPr>
              <a:t>Most spatial domain enhancement operations can be generalized as: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IE" sz="2400">
              <a:solidFill>
                <a:srgbClr val="002060"/>
              </a:solidFill>
              <a:latin typeface="Comic Sans MS" pitchFamily="66" charset="0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IE" sz="2400">
              <a:solidFill>
                <a:srgbClr val="002060"/>
              </a:solidFill>
              <a:latin typeface="Comic Sans MS" pitchFamily="66" charset="0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IE" sz="2400">
              <a:solidFill>
                <a:srgbClr val="002060"/>
              </a:solidFill>
              <a:latin typeface="Comic Sans MS" pitchFamily="66" charset="0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IE" sz="2400">
              <a:solidFill>
                <a:srgbClr val="002060"/>
              </a:solidFill>
              <a:latin typeface="Comic Sans MS" pitchFamily="66" charset="0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000" i="1">
                <a:solidFill>
                  <a:srgbClr val="002060"/>
                </a:solidFill>
                <a:latin typeface="Comic Sans MS" pitchFamily="66" charset="0"/>
              </a:rPr>
              <a:t>    f (x, y)</a:t>
            </a:r>
            <a:r>
              <a:rPr lang="en-IE" sz="2000">
                <a:solidFill>
                  <a:srgbClr val="002060"/>
                </a:solidFill>
                <a:latin typeface="Comic Sans MS" pitchFamily="66" charset="0"/>
              </a:rPr>
              <a:t> = Input image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000" i="1">
                <a:solidFill>
                  <a:srgbClr val="002060"/>
                </a:solidFill>
                <a:latin typeface="Comic Sans MS" pitchFamily="66" charset="0"/>
              </a:rPr>
              <a:t>    g (x, y)</a:t>
            </a:r>
            <a:r>
              <a:rPr lang="en-IE" sz="2000">
                <a:solidFill>
                  <a:srgbClr val="002060"/>
                </a:solidFill>
                <a:latin typeface="Comic Sans MS" pitchFamily="66" charset="0"/>
              </a:rPr>
              <a:t> = Processed/output image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000" i="1">
                <a:solidFill>
                  <a:srgbClr val="002060"/>
                </a:solidFill>
                <a:latin typeface="Comic Sans MS" pitchFamily="66" charset="0"/>
              </a:rPr>
              <a:t>   T</a:t>
            </a:r>
            <a:r>
              <a:rPr lang="en-IE" sz="2000">
                <a:solidFill>
                  <a:srgbClr val="002060"/>
                </a:solidFill>
                <a:latin typeface="Comic Sans MS" pitchFamily="66" charset="0"/>
              </a:rPr>
              <a:t> = Operator defined over some neighbourhood of </a:t>
            </a:r>
            <a:r>
              <a:rPr lang="en-IE" sz="2000" i="1">
                <a:solidFill>
                  <a:srgbClr val="002060"/>
                </a:solidFill>
                <a:latin typeface="Comic Sans MS" pitchFamily="66" charset="0"/>
              </a:rPr>
              <a:t>(x, y)</a:t>
            </a:r>
            <a:endParaRPr lang="en-US" sz="2000" i="1">
              <a:solidFill>
                <a:srgbClr val="002060"/>
              </a:solidFill>
              <a:latin typeface="Comic Sans MS" pitchFamily="66" charset="0"/>
            </a:endParaRP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67359"/>
              </p:ext>
            </p:extLst>
          </p:nvPr>
        </p:nvGraphicFramePr>
        <p:xfrm>
          <a:off x="2667000" y="3595687"/>
          <a:ext cx="3352800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4" imgW="1269720" imgH="253800" progId="">
                  <p:embed/>
                </p:oleObj>
              </mc:Choice>
              <mc:Fallback>
                <p:oleObj name="Equation" r:id="rId4" imgW="1269720" imgH="253800" progId="">
                  <p:embed/>
                  <p:pic>
                    <p:nvPicPr>
                      <p:cNvPr id="10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595687"/>
                        <a:ext cx="3352800" cy="6715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Intensity Transformations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-13648" y="911136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-13648" y="990600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229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5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1752600"/>
            <a:ext cx="17526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5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8200" y="1752600"/>
            <a:ext cx="17526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51694" y="5805488"/>
            <a:ext cx="7378700" cy="59531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800">
                <a:solidFill>
                  <a:srgbClr val="002060"/>
                </a:solidFill>
                <a:latin typeface="Comic Sans MS" pitchFamily="66" charset="0"/>
                <a:ea typeface="SimSun" pitchFamily="2" charset="-122"/>
              </a:rPr>
              <a:t>Point Processing using Look-up Tables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771900" y="1447800"/>
            <a:ext cx="1828800" cy="4114800"/>
            <a:chOff x="2376" y="1152"/>
            <a:chExt cx="1152" cy="2592"/>
          </a:xfrm>
        </p:grpSpPr>
        <p:sp>
          <p:nvSpPr>
            <p:cNvPr id="769031" name="Rectangle 7"/>
            <p:cNvSpPr>
              <a:spLocks noChangeArrowheads="1"/>
            </p:cNvSpPr>
            <p:nvPr/>
          </p:nvSpPr>
          <p:spPr bwMode="auto">
            <a:xfrm>
              <a:off x="2376" y="1152"/>
              <a:ext cx="1152" cy="25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2425" y="1224"/>
              <a:ext cx="1053" cy="2448"/>
              <a:chOff x="2425" y="1224"/>
              <a:chExt cx="1053" cy="2448"/>
            </a:xfrm>
          </p:grpSpPr>
          <p:pic>
            <p:nvPicPr>
              <p:cNvPr id="3090" name="Picture 9" descr="templ curves RGB"/>
              <p:cNvPicPr>
                <a:picLocks noChangeAspect="1" noChangeArrowheads="1"/>
              </p:cNvPicPr>
              <p:nvPr/>
            </p:nvPicPr>
            <p:blipFill>
              <a:blip r:embed="rId6"/>
              <a:srcRect r="28065"/>
              <a:stretch>
                <a:fillRect/>
              </a:stretch>
            </p:blipFill>
            <p:spPr bwMode="auto">
              <a:xfrm>
                <a:off x="2425" y="1224"/>
                <a:ext cx="1053" cy="13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" name="Group 10"/>
              <p:cNvGrpSpPr>
                <a:grpSpLocks/>
              </p:cNvGrpSpPr>
              <p:nvPr/>
            </p:nvGrpSpPr>
            <p:grpSpPr bwMode="auto">
              <a:xfrm>
                <a:off x="2476" y="2732"/>
                <a:ext cx="1000" cy="940"/>
                <a:chOff x="2476" y="2732"/>
                <a:chExt cx="1000" cy="940"/>
              </a:xfrm>
            </p:grpSpPr>
            <p:sp>
              <p:nvSpPr>
                <p:cNvPr id="3092" name="Text Box 11"/>
                <p:cNvSpPr txBox="1">
                  <a:spLocks noChangeArrowheads="1"/>
                </p:cNvSpPr>
                <p:nvPr/>
              </p:nvSpPr>
              <p:spPr bwMode="auto">
                <a:xfrm rot="-5400000">
                  <a:off x="2258" y="3109"/>
                  <a:ext cx="648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/>
                  <a:r>
                    <a:rPr lang="en-US" sz="1600">
                      <a:latin typeface="Arial" charset="0"/>
                    </a:rPr>
                    <a:t>cell index</a:t>
                  </a:r>
                </a:p>
              </p:txBody>
            </p:sp>
            <p:sp>
              <p:nvSpPr>
                <p:cNvPr id="3093" name="Text Box 12"/>
                <p:cNvSpPr txBox="1">
                  <a:spLocks noChangeArrowheads="1"/>
                </p:cNvSpPr>
                <p:nvPr/>
              </p:nvSpPr>
              <p:spPr bwMode="auto">
                <a:xfrm rot="-5400000">
                  <a:off x="3070" y="3109"/>
                  <a:ext cx="600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/>
                  <a:r>
                    <a:rPr lang="en-US" sz="1600">
                      <a:latin typeface="Arial" charset="0"/>
                    </a:rPr>
                    <a:t>contents</a:t>
                  </a:r>
                </a:p>
              </p:txBody>
            </p:sp>
            <p:grpSp>
              <p:nvGrpSpPr>
                <p:cNvPr id="5" name="Group 13"/>
                <p:cNvGrpSpPr>
                  <a:grpSpLocks/>
                </p:cNvGrpSpPr>
                <p:nvPr/>
              </p:nvGrpSpPr>
              <p:grpSpPr bwMode="auto">
                <a:xfrm>
                  <a:off x="2742" y="2732"/>
                  <a:ext cx="524" cy="940"/>
                  <a:chOff x="2742" y="2732"/>
                  <a:chExt cx="524" cy="940"/>
                </a:xfrm>
              </p:grpSpPr>
              <p:sp>
                <p:nvSpPr>
                  <p:cNvPr id="3095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2742" y="2762"/>
                    <a:ext cx="494" cy="879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graphicFrame>
                <p:nvGraphicFramePr>
                  <p:cNvPr id="3074" name="Object 15"/>
                  <p:cNvGraphicFramePr>
                    <a:graphicFrameLocks noChangeAspect="1"/>
                  </p:cNvGraphicFramePr>
                  <p:nvPr/>
                </p:nvGraphicFramePr>
                <p:xfrm>
                  <a:off x="2742" y="2759"/>
                  <a:ext cx="524" cy="91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057" name="Document" r:id="rId7" imgW="5632920" imgH="1631880" progId="Word.Document.8">
                          <p:embed/>
                        </p:oleObj>
                      </mc:Choice>
                      <mc:Fallback>
                        <p:oleObj name="Document" r:id="rId7" imgW="5632920" imgH="1631880" progId="Word.Document.8">
                          <p:embed/>
                          <p:pic>
                            <p:nvPicPr>
                              <p:cNvPr id="3074" name="Object 15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r="85223" b="11206"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742" y="2759"/>
                                <a:ext cx="524" cy="91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pSp>
                <p:nvGrpSpPr>
                  <p:cNvPr id="6" name="Group 16"/>
                  <p:cNvGrpSpPr>
                    <a:grpSpLocks/>
                  </p:cNvGrpSpPr>
                  <p:nvPr/>
                </p:nvGrpSpPr>
                <p:grpSpPr bwMode="auto">
                  <a:xfrm>
                    <a:off x="2818" y="2732"/>
                    <a:ext cx="148" cy="861"/>
                    <a:chOff x="2818" y="2732"/>
                    <a:chExt cx="148" cy="861"/>
                  </a:xfrm>
                </p:grpSpPr>
                <p:grpSp>
                  <p:nvGrpSpPr>
                    <p:cNvPr id="7" name="Group 1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18" y="2928"/>
                      <a:ext cx="148" cy="272"/>
                      <a:chOff x="2134" y="2774"/>
                      <a:chExt cx="148" cy="272"/>
                    </a:xfrm>
                  </p:grpSpPr>
                  <p:sp>
                    <p:nvSpPr>
                      <p:cNvPr id="3127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77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28" name="Text Box 19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0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29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3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</p:grpSp>
                <p:grpSp>
                  <p:nvGrpSpPr>
                    <p:cNvPr id="8" name="Group 2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18" y="2732"/>
                      <a:ext cx="148" cy="272"/>
                      <a:chOff x="2134" y="2774"/>
                      <a:chExt cx="148" cy="272"/>
                    </a:xfrm>
                  </p:grpSpPr>
                  <p:sp>
                    <p:nvSpPr>
                      <p:cNvPr id="3124" name="Text Box 2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77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25" name="Text Box 23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0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26" name="Text Box 2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3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</p:grpSp>
                <p:grpSp>
                  <p:nvGrpSpPr>
                    <p:cNvPr id="9" name="Group 2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18" y="3124"/>
                      <a:ext cx="148" cy="272"/>
                      <a:chOff x="2134" y="2774"/>
                      <a:chExt cx="148" cy="272"/>
                    </a:xfrm>
                  </p:grpSpPr>
                  <p:sp>
                    <p:nvSpPr>
                      <p:cNvPr id="3121" name="Text Box 26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77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22" name="Text Box 2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0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23" name="Text Box 2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3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</p:grpSp>
                <p:grpSp>
                  <p:nvGrpSpPr>
                    <p:cNvPr id="10" name="Group 2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18" y="3321"/>
                      <a:ext cx="148" cy="272"/>
                      <a:chOff x="2134" y="2774"/>
                      <a:chExt cx="148" cy="272"/>
                    </a:xfrm>
                  </p:grpSpPr>
                  <p:sp>
                    <p:nvSpPr>
                      <p:cNvPr id="3118" name="Text Box 3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77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19" name="Text Box 3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0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20" name="Text Box 3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3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</p:grpSp>
              </p:grpSp>
              <p:grpSp>
                <p:nvGrpSpPr>
                  <p:cNvPr id="11" name="Group 33"/>
                  <p:cNvGrpSpPr>
                    <a:grpSpLocks/>
                  </p:cNvGrpSpPr>
                  <p:nvPr/>
                </p:nvGrpSpPr>
                <p:grpSpPr bwMode="auto">
                  <a:xfrm>
                    <a:off x="3054" y="2732"/>
                    <a:ext cx="148" cy="861"/>
                    <a:chOff x="3054" y="2732"/>
                    <a:chExt cx="148" cy="861"/>
                  </a:xfrm>
                </p:grpSpPr>
                <p:grpSp>
                  <p:nvGrpSpPr>
                    <p:cNvPr id="12" name="Group 3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54" y="2732"/>
                      <a:ext cx="148" cy="272"/>
                      <a:chOff x="2134" y="2774"/>
                      <a:chExt cx="148" cy="272"/>
                    </a:xfrm>
                  </p:grpSpPr>
                  <p:sp>
                    <p:nvSpPr>
                      <p:cNvPr id="3111" name="Text Box 35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77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12" name="Text Box 36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0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13" name="Text Box 3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3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</p:grpSp>
                <p:grpSp>
                  <p:nvGrpSpPr>
                    <p:cNvPr id="13" name="Group 3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54" y="2928"/>
                      <a:ext cx="148" cy="272"/>
                      <a:chOff x="2134" y="2774"/>
                      <a:chExt cx="148" cy="272"/>
                    </a:xfrm>
                  </p:grpSpPr>
                  <p:sp>
                    <p:nvSpPr>
                      <p:cNvPr id="3108" name="Text Box 39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77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09" name="Text Box 4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0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10" name="Text Box 4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3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</p:grpSp>
                <p:grpSp>
                  <p:nvGrpSpPr>
                    <p:cNvPr id="14" name="Group 4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54" y="3124"/>
                      <a:ext cx="148" cy="272"/>
                      <a:chOff x="2134" y="2774"/>
                      <a:chExt cx="148" cy="272"/>
                    </a:xfrm>
                  </p:grpSpPr>
                  <p:sp>
                    <p:nvSpPr>
                      <p:cNvPr id="3105" name="Text Box 43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77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06" name="Text Box 4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0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07" name="Text Box 45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3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</p:grpSp>
                <p:grpSp>
                  <p:nvGrpSpPr>
                    <p:cNvPr id="15" name="Group 4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54" y="3321"/>
                      <a:ext cx="148" cy="272"/>
                      <a:chOff x="2134" y="2774"/>
                      <a:chExt cx="148" cy="272"/>
                    </a:xfrm>
                  </p:grpSpPr>
                  <p:sp>
                    <p:nvSpPr>
                      <p:cNvPr id="3102" name="Text Box 4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77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03" name="Text Box 4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0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04" name="Text Box 49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3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769074" name="AutoShape 50"/>
          <p:cNvSpPr>
            <a:spLocks noChangeArrowheads="1"/>
          </p:cNvSpPr>
          <p:nvPr/>
        </p:nvSpPr>
        <p:spPr bwMode="auto">
          <a:xfrm>
            <a:off x="2762250" y="3314700"/>
            <a:ext cx="762000" cy="379413"/>
          </a:xfrm>
          <a:prstGeom prst="rightArrow">
            <a:avLst>
              <a:gd name="adj1" fmla="val 50000"/>
              <a:gd name="adj2" fmla="val 50209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769075" name="AutoShape 51"/>
          <p:cNvSpPr>
            <a:spLocks noChangeArrowheads="1"/>
          </p:cNvSpPr>
          <p:nvPr/>
        </p:nvSpPr>
        <p:spPr bwMode="auto">
          <a:xfrm>
            <a:off x="5848350" y="3314700"/>
            <a:ext cx="762000" cy="379413"/>
          </a:xfrm>
          <a:prstGeom prst="rightArrow">
            <a:avLst>
              <a:gd name="adj1" fmla="val 50000"/>
              <a:gd name="adj2" fmla="val 50209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3082" name="Text Box 52"/>
          <p:cNvSpPr txBox="1">
            <a:spLocks noChangeArrowheads="1"/>
          </p:cNvSpPr>
          <p:nvPr/>
        </p:nvSpPr>
        <p:spPr bwMode="auto">
          <a:xfrm>
            <a:off x="2819400" y="3810000"/>
            <a:ext cx="6238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1600">
                <a:latin typeface="Arial" charset="0"/>
              </a:rPr>
              <a:t>input</a:t>
            </a:r>
          </a:p>
        </p:txBody>
      </p:sp>
      <p:sp>
        <p:nvSpPr>
          <p:cNvPr id="3083" name="Text Box 53"/>
          <p:cNvSpPr txBox="1">
            <a:spLocks noChangeArrowheads="1"/>
          </p:cNvSpPr>
          <p:nvPr/>
        </p:nvSpPr>
        <p:spPr bwMode="auto">
          <a:xfrm>
            <a:off x="5867400" y="3810000"/>
            <a:ext cx="749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1600">
                <a:latin typeface="Arial" charset="0"/>
              </a:rPr>
              <a:t>output</a:t>
            </a:r>
          </a:p>
        </p:txBody>
      </p:sp>
      <p:sp>
        <p:nvSpPr>
          <p:cNvPr id="769078" name="Text Box 54"/>
          <p:cNvSpPr txBox="1">
            <a:spLocks noChangeArrowheads="1"/>
          </p:cNvSpPr>
          <p:nvPr/>
        </p:nvSpPr>
        <p:spPr bwMode="auto">
          <a:xfrm>
            <a:off x="1981200" y="4343400"/>
            <a:ext cx="1550988" cy="641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800">
                <a:latin typeface="Comic Sans MS" pitchFamily="66" charset="0"/>
              </a:rPr>
              <a:t>a pixel with </a:t>
            </a:r>
            <a:r>
              <a:rPr lang="en-US" sz="1800" i="1">
                <a:latin typeface="Comic Sans MS" pitchFamily="66" charset="0"/>
              </a:rPr>
              <a:t>this</a:t>
            </a:r>
            <a:r>
              <a:rPr lang="en-US" sz="1800">
                <a:latin typeface="Comic Sans MS" pitchFamily="66" charset="0"/>
              </a:rPr>
              <a:t> value</a:t>
            </a:r>
          </a:p>
        </p:txBody>
      </p:sp>
      <p:sp>
        <p:nvSpPr>
          <p:cNvPr id="769079" name="Text Box 55"/>
          <p:cNvSpPr txBox="1">
            <a:spLocks noChangeArrowheads="1"/>
          </p:cNvSpPr>
          <p:nvPr/>
        </p:nvSpPr>
        <p:spPr bwMode="auto">
          <a:xfrm>
            <a:off x="5943600" y="4343400"/>
            <a:ext cx="1550988" cy="641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800">
                <a:latin typeface="Comic Sans MS" pitchFamily="66" charset="0"/>
              </a:rPr>
              <a:t>is mapped to </a:t>
            </a:r>
            <a:r>
              <a:rPr lang="en-US" sz="1800" i="1">
                <a:latin typeface="Comic Sans MS" pitchFamily="66" charset="0"/>
              </a:rPr>
              <a:t>this</a:t>
            </a:r>
            <a:r>
              <a:rPr lang="en-US" sz="1800">
                <a:latin typeface="Comic Sans MS" pitchFamily="66" charset="0"/>
              </a:rPr>
              <a:t> value</a:t>
            </a:r>
          </a:p>
        </p:txBody>
      </p:sp>
      <p:sp>
        <p:nvSpPr>
          <p:cNvPr id="3086" name="Freeform 56"/>
          <p:cNvSpPr>
            <a:spLocks/>
          </p:cNvSpPr>
          <p:nvPr/>
        </p:nvSpPr>
        <p:spPr bwMode="auto">
          <a:xfrm>
            <a:off x="3505200" y="4114800"/>
            <a:ext cx="914400" cy="228600"/>
          </a:xfrm>
          <a:custGeom>
            <a:avLst/>
            <a:gdLst>
              <a:gd name="T0" fmla="*/ 0 w 576"/>
              <a:gd name="T1" fmla="*/ 2147483647 h 144"/>
              <a:gd name="T2" fmla="*/ 2147483647 w 576"/>
              <a:gd name="T3" fmla="*/ 0 h 144"/>
              <a:gd name="T4" fmla="*/ 2147483647 w 576"/>
              <a:gd name="T5" fmla="*/ 2147483647 h 144"/>
              <a:gd name="T6" fmla="*/ 0 60000 65536"/>
              <a:gd name="T7" fmla="*/ 0 60000 65536"/>
              <a:gd name="T8" fmla="*/ 0 60000 65536"/>
              <a:gd name="T9" fmla="*/ 0 w 576"/>
              <a:gd name="T10" fmla="*/ 0 h 144"/>
              <a:gd name="T11" fmla="*/ 576 w 576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144">
                <a:moveTo>
                  <a:pt x="0" y="144"/>
                </a:moveTo>
                <a:cubicBezTo>
                  <a:pt x="72" y="72"/>
                  <a:pt x="144" y="0"/>
                  <a:pt x="240" y="0"/>
                </a:cubicBezTo>
                <a:cubicBezTo>
                  <a:pt x="336" y="0"/>
                  <a:pt x="520" y="112"/>
                  <a:pt x="576" y="144"/>
                </a:cubicBezTo>
              </a:path>
            </a:pathLst>
          </a:custGeom>
          <a:noFill/>
          <a:ln w="28575">
            <a:solidFill>
              <a:srgbClr val="FF5050"/>
            </a:solidFill>
            <a:round/>
            <a:headEnd/>
            <a:tailEnd type="triangle" w="med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87" name="Freeform 57"/>
          <p:cNvSpPr>
            <a:spLocks/>
          </p:cNvSpPr>
          <p:nvPr/>
        </p:nvSpPr>
        <p:spPr bwMode="auto">
          <a:xfrm flipH="1">
            <a:off x="5029200" y="4114800"/>
            <a:ext cx="914400" cy="228600"/>
          </a:xfrm>
          <a:custGeom>
            <a:avLst/>
            <a:gdLst>
              <a:gd name="T0" fmla="*/ 0 w 576"/>
              <a:gd name="T1" fmla="*/ 2147483647 h 144"/>
              <a:gd name="T2" fmla="*/ 2147483647 w 576"/>
              <a:gd name="T3" fmla="*/ 0 h 144"/>
              <a:gd name="T4" fmla="*/ 2147483647 w 576"/>
              <a:gd name="T5" fmla="*/ 2147483647 h 144"/>
              <a:gd name="T6" fmla="*/ 0 60000 65536"/>
              <a:gd name="T7" fmla="*/ 0 60000 65536"/>
              <a:gd name="T8" fmla="*/ 0 60000 65536"/>
              <a:gd name="T9" fmla="*/ 0 w 576"/>
              <a:gd name="T10" fmla="*/ 0 h 144"/>
              <a:gd name="T11" fmla="*/ 576 w 576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144">
                <a:moveTo>
                  <a:pt x="0" y="144"/>
                </a:moveTo>
                <a:cubicBezTo>
                  <a:pt x="72" y="72"/>
                  <a:pt x="144" y="0"/>
                  <a:pt x="240" y="0"/>
                </a:cubicBezTo>
                <a:cubicBezTo>
                  <a:pt x="336" y="0"/>
                  <a:pt x="520" y="112"/>
                  <a:pt x="576" y="144"/>
                </a:cubicBezTo>
              </a:path>
            </a:pathLst>
          </a:custGeom>
          <a:noFill/>
          <a:ln w="28575">
            <a:solidFill>
              <a:srgbClr val="FF5050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Look up Table Mapping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8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089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wom1hst1"/>
          <p:cNvPicPr>
            <a:picLocks noChangeAspect="1" noChangeArrowheads="1"/>
          </p:cNvPicPr>
          <p:nvPr/>
        </p:nvPicPr>
        <p:blipFill rotWithShape="1">
          <a:blip r:embed="rId2" cstate="print"/>
          <a:srcRect l="15580"/>
          <a:stretch/>
        </p:blipFill>
        <p:spPr>
          <a:xfrm>
            <a:off x="990600" y="1295400"/>
            <a:ext cx="4125912" cy="2537961"/>
          </a:xfrm>
          <a:prstGeom prst="rect">
            <a:avLst/>
          </a:prstGeom>
          <a:noFill/>
          <a:ln/>
        </p:spPr>
      </p:pic>
      <p:pic>
        <p:nvPicPr>
          <p:cNvPr id="5" name="Picture 19" descr="wom1hst3"/>
          <p:cNvPicPr>
            <a:picLocks noChangeAspect="1" noChangeArrowheads="1"/>
          </p:cNvPicPr>
          <p:nvPr/>
        </p:nvPicPr>
        <p:blipFill rotWithShape="1">
          <a:blip r:embed="rId3" cstate="print"/>
          <a:srcRect l="15930"/>
          <a:stretch/>
        </p:blipFill>
        <p:spPr bwMode="auto">
          <a:xfrm>
            <a:off x="1022698" y="4246166"/>
            <a:ext cx="4108827" cy="2537962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 flipH="1">
            <a:off x="1003648" y="3524250"/>
            <a:ext cx="903966" cy="29718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184889" y="3543300"/>
            <a:ext cx="1889487" cy="295275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1" descr="wom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5615439" y="1295400"/>
            <a:ext cx="2537961" cy="2537961"/>
          </a:xfrm>
          <a:prstGeom prst="rect">
            <a:avLst/>
          </a:prstGeom>
          <a:noFill/>
          <a:ln/>
        </p:spPr>
      </p:pic>
      <p:pic>
        <p:nvPicPr>
          <p:cNvPr id="11" name="Picture 21" descr="wom1str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15439" y="4243838"/>
            <a:ext cx="2537961" cy="2537962"/>
          </a:xfrm>
          <a:prstGeom prst="rect">
            <a:avLst/>
          </a:prstGeom>
          <a:noFill/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81000" y="152400"/>
            <a:ext cx="73914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Kristen ITC" pitchFamily="66" charset="0"/>
              </a:rPr>
              <a:t>Linear Contrast Stretch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-13648" y="914400"/>
            <a:ext cx="915764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-13648" y="993864"/>
            <a:ext cx="915764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2F1BD-43F8-46BD-82CF-A8D039272CC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74" y="57150"/>
            <a:ext cx="117942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97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alesDirection">
    <a:dk1>
      <a:srgbClr val="595959"/>
    </a:dk1>
    <a:lt1>
      <a:sysClr val="window" lastClr="FFFFFF"/>
    </a:lt1>
    <a:dk2>
      <a:srgbClr val="000000"/>
    </a:dk2>
    <a:lt2>
      <a:srgbClr val="F2F2F2"/>
    </a:lt2>
    <a:accent1>
      <a:srgbClr val="1EB8C1"/>
    </a:accent1>
    <a:accent2>
      <a:srgbClr val="EF7920"/>
    </a:accent2>
    <a:accent3>
      <a:srgbClr val="EFC119"/>
    </a:accent3>
    <a:accent4>
      <a:srgbClr val="969890"/>
    </a:accent4>
    <a:accent5>
      <a:srgbClr val="50B4F2"/>
    </a:accent5>
    <a:accent6>
      <a:srgbClr val="C05A3A"/>
    </a:accent6>
    <a:hlink>
      <a:srgbClr val="EFC119"/>
    </a:hlink>
    <a:folHlink>
      <a:srgbClr val="969890"/>
    </a:folHlink>
  </a:clrScheme>
  <a:fontScheme name="Book Antiqua">
    <a:majorFont>
      <a:latin typeface="Book Antiqua"/>
      <a:ea typeface=""/>
      <a:cs typeface=""/>
    </a:majorFont>
    <a:minorFont>
      <a:latin typeface="Book Antiqu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SalesDirection">
    <a:dk1>
      <a:srgbClr val="595959"/>
    </a:dk1>
    <a:lt1>
      <a:sysClr val="window" lastClr="FFFFFF"/>
    </a:lt1>
    <a:dk2>
      <a:srgbClr val="000000"/>
    </a:dk2>
    <a:lt2>
      <a:srgbClr val="F2F2F2"/>
    </a:lt2>
    <a:accent1>
      <a:srgbClr val="1EB8C1"/>
    </a:accent1>
    <a:accent2>
      <a:srgbClr val="EF7920"/>
    </a:accent2>
    <a:accent3>
      <a:srgbClr val="EFC119"/>
    </a:accent3>
    <a:accent4>
      <a:srgbClr val="969890"/>
    </a:accent4>
    <a:accent5>
      <a:srgbClr val="50B4F2"/>
    </a:accent5>
    <a:accent6>
      <a:srgbClr val="C05A3A"/>
    </a:accent6>
    <a:hlink>
      <a:srgbClr val="EFC119"/>
    </a:hlink>
    <a:folHlink>
      <a:srgbClr val="969890"/>
    </a:folHlink>
  </a:clrScheme>
  <a:fontScheme name="Book Antiqua">
    <a:majorFont>
      <a:latin typeface="Book Antiqua"/>
      <a:ea typeface=""/>
      <a:cs typeface=""/>
    </a:majorFont>
    <a:minorFont>
      <a:latin typeface="Book Antiqu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SalesDirection">
    <a:dk1>
      <a:srgbClr val="595959"/>
    </a:dk1>
    <a:lt1>
      <a:sysClr val="window" lastClr="FFFFFF"/>
    </a:lt1>
    <a:dk2>
      <a:srgbClr val="000000"/>
    </a:dk2>
    <a:lt2>
      <a:srgbClr val="F2F2F2"/>
    </a:lt2>
    <a:accent1>
      <a:srgbClr val="1EB8C1"/>
    </a:accent1>
    <a:accent2>
      <a:srgbClr val="EF7920"/>
    </a:accent2>
    <a:accent3>
      <a:srgbClr val="EFC119"/>
    </a:accent3>
    <a:accent4>
      <a:srgbClr val="969890"/>
    </a:accent4>
    <a:accent5>
      <a:srgbClr val="50B4F2"/>
    </a:accent5>
    <a:accent6>
      <a:srgbClr val="C05A3A"/>
    </a:accent6>
    <a:hlink>
      <a:srgbClr val="EFC119"/>
    </a:hlink>
    <a:folHlink>
      <a:srgbClr val="969890"/>
    </a:folHlink>
  </a:clrScheme>
  <a:fontScheme name="Book Antiqua">
    <a:majorFont>
      <a:latin typeface="Book Antiqua"/>
      <a:ea typeface=""/>
      <a:cs typeface=""/>
    </a:majorFont>
    <a:minorFont>
      <a:latin typeface="Book Antiqu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</TotalTime>
  <Words>1563</Words>
  <Application>Microsoft Office PowerPoint</Application>
  <PresentationFormat>On-screen Show (4:3)</PresentationFormat>
  <Paragraphs>805</Paragraphs>
  <Slides>60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75" baseType="lpstr">
      <vt:lpstr>ＭＳ Ｐゴシック</vt:lpstr>
      <vt:lpstr>SimSun</vt:lpstr>
      <vt:lpstr>Arial</vt:lpstr>
      <vt:lpstr>Book Antiqua</vt:lpstr>
      <vt:lpstr>Calibri</vt:lpstr>
      <vt:lpstr>Cambria Math</vt:lpstr>
      <vt:lpstr>Comic Sans MS</vt:lpstr>
      <vt:lpstr>Kristen ITC</vt:lpstr>
      <vt:lpstr>Symbol</vt:lpstr>
      <vt:lpstr>Times New Roman</vt:lpstr>
      <vt:lpstr>Wingdings</vt:lpstr>
      <vt:lpstr>Office Theme</vt:lpstr>
      <vt:lpstr>Equation</vt:lpstr>
      <vt:lpstr>Document</vt:lpstr>
      <vt:lpstr>Diagram</vt:lpstr>
      <vt:lpstr>Digital Image Processing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Point Processing using Look-up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 Intensity Transformation</dc:title>
  <dc:creator>Khawar Khurshid</dc:creator>
  <cp:lastModifiedBy>Amaan</cp:lastModifiedBy>
  <cp:revision>13</cp:revision>
  <cp:lastPrinted>2013-09-30T05:41:26Z</cp:lastPrinted>
  <dcterms:created xsi:type="dcterms:W3CDTF">2012-01-04T09:22:46Z</dcterms:created>
  <dcterms:modified xsi:type="dcterms:W3CDTF">2023-09-26T21:02:15Z</dcterms:modified>
</cp:coreProperties>
</file>